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8" r:id="rId4"/>
    <p:sldMasterId id="2147483919" r:id="rId5"/>
  </p:sldMasterIdLst>
  <p:notesMasterIdLst>
    <p:notesMasterId r:id="rId11"/>
  </p:notesMasterIdLst>
  <p:handoutMasterIdLst>
    <p:handoutMasterId r:id="rId12"/>
  </p:handoutMasterIdLst>
  <p:sldIdLst>
    <p:sldId id="425" r:id="rId6"/>
    <p:sldId id="431" r:id="rId7"/>
    <p:sldId id="430" r:id="rId8"/>
    <p:sldId id="428" r:id="rId9"/>
    <p:sldId id="429" r:id="rId10"/>
  </p:sldIdLst>
  <p:sldSz cx="9906000" cy="6858000" type="A4"/>
  <p:notesSz cx="6735763" cy="9866313"/>
  <p:custDataLst>
    <p:tags r:id="rId13"/>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2" pos="3120" userDrawn="1">
          <p15:clr>
            <a:srgbClr val="A4A3A4"/>
          </p15:clr>
        </p15:guide>
        <p15:guide id="3" orient="horz" pos="2614"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hiyama, Reiko" initials="IR" lastIdx="58" clrIdx="0">
    <p:extLst/>
  </p:cmAuthor>
  <p:cmAuthor id="2" name="DLS" initials="D" lastIdx="8"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showGuides="1">
      <p:cViewPr varScale="1">
        <p:scale>
          <a:sx n="116" d="100"/>
          <a:sy n="116" d="100"/>
        </p:scale>
        <p:origin x="-1158" y="-108"/>
      </p:cViewPr>
      <p:guideLst>
        <p:guide orient="horz" pos="2614"/>
        <p:guide pos="3120"/>
      </p:guideLst>
    </p:cSldViewPr>
  </p:slideViewPr>
  <p:notesTextViewPr>
    <p:cViewPr>
      <p:scale>
        <a:sx n="1" d="1"/>
        <a:sy n="1" d="1"/>
      </p:scale>
      <p:origin x="0" y="0"/>
    </p:cViewPr>
  </p:notesTextViewPr>
  <p:sorterViewPr>
    <p:cViewPr varScale="1">
      <p:scale>
        <a:sx n="100" d="100"/>
        <a:sy n="100" d="100"/>
      </p:scale>
      <p:origin x="0" y="-121074"/>
    </p:cViewPr>
  </p:sorterViewPr>
  <p:notesViewPr>
    <p:cSldViewPr snapToGrid="0" showGuides="1">
      <p:cViewPr varScale="1">
        <p:scale>
          <a:sx n="78" d="100"/>
          <a:sy n="78" d="100"/>
        </p:scale>
        <p:origin x="111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0E1C800F-DFB0-45B6-83DF-1403EA8E17F4}" type="datetimeFigureOut">
              <a:rPr kumimoji="1" lang="ja-JP" altLang="en-US" smtClean="0"/>
              <a:t>2021/7/5</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F5AC19BB-8AFC-4E98-BCEA-88B53C96AE8A}" type="slidenum">
              <a:rPr kumimoji="1" lang="ja-JP" altLang="en-US" smtClean="0"/>
              <a:t>‹#›</a:t>
            </a:fld>
            <a:endParaRPr kumimoji="1" lang="ja-JP" altLang="en-US"/>
          </a:p>
        </p:txBody>
      </p:sp>
    </p:spTree>
    <p:extLst>
      <p:ext uri="{BB962C8B-B14F-4D97-AF65-F5344CB8AC3E}">
        <p14:creationId xmlns:p14="http://schemas.microsoft.com/office/powerpoint/2010/main" val="726748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2021/7/5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3.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4.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5.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6.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社内資料用">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2"/>
            </p:custDataLst>
            <p:extLst>
              <p:ext uri="{D42A27DB-BD31-4B8C-83A1-F6EECF244321}">
                <p14:modId xmlns:p14="http://schemas.microsoft.com/office/powerpoint/2010/main" val="14727670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5855"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8" name="Text Box 9"/>
          <p:cNvSpPr txBox="1">
            <a:spLocks noChangeArrowheads="1"/>
          </p:cNvSpPr>
          <p:nvPr/>
        </p:nvSpPr>
        <p:spPr bwMode="gray">
          <a:xfrm>
            <a:off x="417600" y="6192000"/>
            <a:ext cx="1652697" cy="215444"/>
          </a:xfrm>
          <a:prstGeom prst="rect">
            <a:avLst/>
          </a:prstGeom>
          <a:noFill/>
          <a:ln w="12700" cap="rnd" algn="ctr">
            <a:noFill/>
            <a:miter lim="800000"/>
            <a:headEnd/>
            <a:tailEnd/>
          </a:ln>
          <a:effectLst/>
        </p:spPr>
        <p:txBody>
          <a:bodyPr wrap="none" lIns="0" tIns="0" rIns="0" bIns="0">
            <a:spAutoFit/>
          </a:bodyPr>
          <a:lstStyle/>
          <a:p>
            <a:pPr algn="l">
              <a:lnSpc>
                <a:spcPct val="100000"/>
              </a:lnSpc>
              <a:spcBef>
                <a:spcPts val="0"/>
              </a:spcBef>
              <a:spcAft>
                <a:spcPts val="0"/>
              </a:spcAft>
            </a:pPr>
            <a:r>
              <a:rPr lang="ja-JP" altLang="ja-JP" sz="1400" kern="1200" baseline="0" dirty="0">
                <a:solidFill>
                  <a:srgbClr val="000000"/>
                </a:solidFill>
                <a:latin typeface="+mn-lt"/>
                <a:ea typeface="+mn-ea"/>
                <a:cs typeface="+mn-cs"/>
                <a:sym typeface="+mn-lt"/>
              </a:rPr>
              <a:t>デロイト トーマツ </a:t>
            </a:r>
            <a:r>
              <a:rPr lang="ja-JP" altLang="en-US" sz="1400" kern="1200" baseline="0" dirty="0">
                <a:solidFill>
                  <a:srgbClr val="000000"/>
                </a:solidFill>
                <a:latin typeface="+mn-lt"/>
                <a:ea typeface="+mn-ea"/>
                <a:cs typeface="+mn-cs"/>
                <a:sym typeface="+mn-lt"/>
              </a:rPr>
              <a:t>グループ</a:t>
            </a:r>
            <a:endParaRPr lang="en-US" altLang="ja-JP" sz="1400" kern="1200" baseline="0" dirty="0">
              <a:solidFill>
                <a:srgbClr val="000000"/>
              </a:solidFill>
              <a:latin typeface="+mn-lt"/>
              <a:ea typeface="+mn-ea"/>
              <a:cs typeface="+mn-cs"/>
              <a:sym typeface="+mn-lt"/>
            </a:endParaRPr>
          </a:p>
        </p:txBody>
      </p:sp>
      <p:pic>
        <p:nvPicPr>
          <p:cNvPr id="7" name="図 6"/>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gray">
          <a:xfrm>
            <a:off x="416496" y="432000"/>
            <a:ext cx="1872000" cy="587972"/>
          </a:xfrm>
          <a:prstGeom prst="rect">
            <a:avLst/>
          </a:prstGeom>
        </p:spPr>
      </p:pic>
      <p:sp>
        <p:nvSpPr>
          <p:cNvPr id="12" name="正方形/長方形 11"/>
          <p:cNvSpPr/>
          <p:nvPr userDrawn="1"/>
        </p:nvSpPr>
        <p:spPr bwMode="gray">
          <a:xfrm>
            <a:off x="-2865600" y="1484313"/>
            <a:ext cx="2772000" cy="3240000"/>
          </a:xfrm>
          <a:prstGeom prst="rect">
            <a:avLst/>
          </a:prstGeom>
          <a:noFill/>
          <a:ln w="12700" cap="flat" cmpd="sng" algn="ctr">
            <a:solidFill>
              <a:schemeClr val="tx2"/>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i="0" u="sng" strike="noStrike" kern="0" cap="none" spc="0" normalizeH="0" baseline="0" noProof="0" dirty="0">
                <a:ln>
                  <a:noFill/>
                </a:ln>
                <a:solidFill>
                  <a:schemeClr val="accent1"/>
                </a:solidFill>
                <a:effectLst/>
                <a:uLnTx/>
                <a:uFillTx/>
                <a:latin typeface="+mn-lt"/>
                <a:ea typeface="+mn-ea"/>
                <a:cs typeface="+mn-cs"/>
                <a:sym typeface="+mn-lt"/>
              </a:rPr>
              <a:t>「社内資料」</a:t>
            </a:r>
            <a:r>
              <a:rPr kumimoji="1" lang="ja-JP" altLang="en-US" sz="1400" b="0" i="0" u="sng" strike="noStrike" kern="0" cap="none" spc="0" normalizeH="0" baseline="0" noProof="0" dirty="0">
                <a:ln>
                  <a:noFill/>
                </a:ln>
                <a:solidFill>
                  <a:schemeClr val="accent1"/>
                </a:solidFill>
                <a:effectLst/>
                <a:uLnTx/>
                <a:uFillTx/>
                <a:latin typeface="+mn-lt"/>
                <a:ea typeface="+mn-ea"/>
                <a:cs typeface="+mn-cs"/>
                <a:sym typeface="+mn-lt"/>
              </a:rPr>
              <a:t>を作成する際に</a:t>
            </a:r>
            <a:r>
              <a:rPr kumimoji="1" lang="en-US" altLang="ja-JP" sz="1400" b="0" i="0" u="sng" strike="noStrike" kern="0" cap="none" spc="0" normalizeH="0" baseline="0" noProof="0" dirty="0">
                <a:ln>
                  <a:noFill/>
                </a:ln>
                <a:solidFill>
                  <a:schemeClr val="accent1"/>
                </a:solidFill>
                <a:effectLst/>
                <a:uLnTx/>
                <a:uFillTx/>
                <a:latin typeface="+mn-lt"/>
                <a:ea typeface="+mn-ea"/>
                <a:cs typeface="+mn-cs"/>
                <a:sym typeface="+mn-lt"/>
              </a:rPr>
              <a:t/>
            </a:r>
            <a:br>
              <a:rPr kumimoji="1" lang="en-US" altLang="ja-JP" sz="1400" b="0" i="0" u="sng" strike="noStrike" kern="0" cap="none" spc="0" normalizeH="0" baseline="0" noProof="0" dirty="0">
                <a:ln>
                  <a:noFill/>
                </a:ln>
                <a:solidFill>
                  <a:schemeClr val="accent1"/>
                </a:solidFill>
                <a:effectLst/>
                <a:uLnTx/>
                <a:uFillTx/>
                <a:latin typeface="+mn-lt"/>
                <a:ea typeface="+mn-ea"/>
                <a:cs typeface="+mn-cs"/>
                <a:sym typeface="+mn-lt"/>
              </a:rPr>
            </a:br>
            <a:r>
              <a:rPr kumimoji="1" lang="ja-JP" altLang="en-US" sz="1400" b="0" i="0" u="sng" strike="noStrike" kern="0" cap="none" spc="0" normalizeH="0" baseline="0" noProof="0" dirty="0">
                <a:ln>
                  <a:noFill/>
                </a:ln>
                <a:solidFill>
                  <a:schemeClr val="accent1"/>
                </a:solidFill>
                <a:effectLst/>
                <a:uLnTx/>
                <a:uFillTx/>
                <a:latin typeface="+mn-lt"/>
                <a:ea typeface="+mn-ea"/>
                <a:cs typeface="+mn-cs"/>
                <a:sym typeface="+mn-lt"/>
              </a:rPr>
              <a:t>使用するテンプレートです。</a:t>
            </a:r>
            <a:endParaRPr kumimoji="1" lang="en-US" altLang="ja-JP" sz="1400" b="0" i="0" u="sng" strike="noStrike" kern="0" cap="none" spc="0" normalizeH="0" baseline="0" noProof="0" dirty="0">
              <a:ln>
                <a:noFill/>
              </a:ln>
              <a:solidFill>
                <a:schemeClr val="accent1"/>
              </a:solidFill>
              <a:effectLst/>
              <a:uLnTx/>
              <a:uFillTx/>
              <a:latin typeface="+mn-lt"/>
              <a:ea typeface="+mn-ea"/>
              <a:cs typeface="+mn-cs"/>
              <a:sym typeface="+mn-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1400" b="0" i="0" u="sng" strike="noStrike" kern="0" cap="none" spc="0" normalizeH="0" baseline="0" noProof="0" dirty="0">
              <a:ln>
                <a:noFill/>
              </a:ln>
              <a:solidFill>
                <a:schemeClr val="accent1"/>
              </a:solidFill>
              <a:effectLst/>
              <a:uLnTx/>
              <a:uFillTx/>
              <a:latin typeface="+mn-lt"/>
              <a:ea typeface="+mn-ea"/>
              <a:cs typeface="+mn-cs"/>
              <a:sym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ja-JP" sz="1400" b="0" i="0" u="none" strike="noStrike" kern="0" cap="none" spc="0" normalizeH="0" baseline="0" noProof="0" dirty="0">
                <a:ln>
                  <a:noFill/>
                </a:ln>
                <a:solidFill>
                  <a:schemeClr val="accent1"/>
                </a:solidFill>
                <a:effectLst/>
                <a:uLnTx/>
                <a:uFillTx/>
                <a:latin typeface="+mn-lt"/>
                <a:ea typeface="+mn-ea"/>
                <a:cs typeface="+mn-cs"/>
                <a:sym typeface="+mn-lt"/>
              </a:rPr>
              <a:t>グローバルのセキュリティポリシー準拠</a:t>
            </a:r>
            <a:r>
              <a:rPr kumimoji="0" lang="ja-JP" altLang="en-US" sz="1400" b="0" i="0" u="none" strike="noStrike" kern="0" cap="none" spc="0" normalizeH="0" baseline="0" noProof="0" dirty="0">
                <a:ln>
                  <a:noFill/>
                </a:ln>
                <a:solidFill>
                  <a:schemeClr val="accent1"/>
                </a:solidFill>
                <a:effectLst/>
                <a:uLnTx/>
                <a:uFillTx/>
                <a:latin typeface="+mn-lt"/>
                <a:ea typeface="+mn-ea"/>
                <a:cs typeface="+mn-cs"/>
                <a:sym typeface="+mn-lt"/>
              </a:rPr>
              <a:t>のため</a:t>
            </a:r>
            <a:r>
              <a:rPr kumimoji="0" lang="ja-JP" altLang="ja-JP" sz="1400" b="0" i="0" u="none" strike="noStrike" kern="0" cap="none" spc="0" normalizeH="0" baseline="0" noProof="0" dirty="0">
                <a:ln>
                  <a:noFill/>
                </a:ln>
                <a:solidFill>
                  <a:schemeClr val="accent1"/>
                </a:solidFill>
                <a:effectLst/>
                <a:uLnTx/>
                <a:uFillTx/>
                <a:latin typeface="+mn-lt"/>
                <a:ea typeface="+mn-ea"/>
                <a:cs typeface="+mn-cs"/>
                <a:sym typeface="+mn-lt"/>
              </a:rPr>
              <a:t>、</a:t>
            </a:r>
            <a:r>
              <a:rPr kumimoji="0" lang="en-US" altLang="ja-JP" sz="1400" b="0" i="0" u="none" strike="noStrike" kern="0" cap="none" spc="0" normalizeH="0" baseline="0" noProof="0" dirty="0">
                <a:ln>
                  <a:noFill/>
                </a:ln>
                <a:solidFill>
                  <a:schemeClr val="accent1"/>
                </a:solidFill>
                <a:effectLst/>
                <a:uLnTx/>
                <a:uFillTx/>
                <a:latin typeface="+mn-lt"/>
                <a:ea typeface="+mn-ea"/>
                <a:cs typeface="+mn-cs"/>
                <a:sym typeface="+mn-lt"/>
              </a:rPr>
              <a:t>Power Point</a:t>
            </a:r>
            <a:r>
              <a:rPr kumimoji="0" lang="ja-JP" altLang="en-US" sz="1400" b="0" i="0" u="none" strike="noStrike" kern="0" cap="none" spc="0" normalizeH="0" baseline="0" noProof="0" dirty="0">
                <a:ln>
                  <a:noFill/>
                </a:ln>
                <a:solidFill>
                  <a:schemeClr val="accent1"/>
                </a:solidFill>
                <a:effectLst/>
                <a:uLnTx/>
                <a:uFillTx/>
                <a:latin typeface="+mn-lt"/>
                <a:ea typeface="+mn-ea"/>
                <a:cs typeface="+mn-cs"/>
                <a:sym typeface="+mn-lt"/>
              </a:rPr>
              <a:t>で作成する</a:t>
            </a:r>
            <a:r>
              <a:rPr kumimoji="0" lang="ja-JP" altLang="ja-JP" sz="1400" b="0" i="0" u="none" strike="noStrike" kern="0" cap="none" spc="0" normalizeH="0" baseline="0" noProof="0" dirty="0">
                <a:ln>
                  <a:noFill/>
                </a:ln>
                <a:solidFill>
                  <a:schemeClr val="accent1"/>
                </a:solidFill>
                <a:effectLst/>
                <a:uLnTx/>
                <a:uFillTx/>
                <a:latin typeface="+mn-lt"/>
                <a:ea typeface="+mn-ea"/>
                <a:cs typeface="+mn-cs"/>
                <a:sym typeface="+mn-lt"/>
              </a:rPr>
              <a:t>社内資料には全て「</a:t>
            </a:r>
            <a:r>
              <a:rPr kumimoji="0" lang="en-US" altLang="ja-JP" sz="1400" b="0" i="0" u="none" strike="noStrike" kern="0" cap="none" spc="0" normalizeH="0" baseline="0" noProof="0" dirty="0">
                <a:ln>
                  <a:noFill/>
                </a:ln>
                <a:solidFill>
                  <a:schemeClr val="accent1"/>
                </a:solidFill>
                <a:effectLst/>
                <a:uLnTx/>
                <a:uFillTx/>
                <a:latin typeface="+mn-lt"/>
                <a:ea typeface="+mn-ea"/>
                <a:cs typeface="+mn-cs"/>
                <a:sym typeface="+mn-lt"/>
              </a:rPr>
              <a:t>Confidential</a:t>
            </a:r>
            <a:r>
              <a:rPr kumimoji="0" lang="ja-JP" altLang="ja-JP" sz="1400" b="0" i="0" u="none" strike="noStrike" kern="0" cap="none" spc="0" normalizeH="0" baseline="0" noProof="0" dirty="0">
                <a:ln>
                  <a:noFill/>
                </a:ln>
                <a:solidFill>
                  <a:schemeClr val="accent1"/>
                </a:solidFill>
                <a:effectLst/>
                <a:uLnTx/>
                <a:uFillTx/>
                <a:latin typeface="+mn-lt"/>
                <a:ea typeface="+mn-ea"/>
                <a:cs typeface="+mn-cs"/>
                <a:sym typeface="+mn-lt"/>
              </a:rPr>
              <a:t>」などの情報区分を表示し、管理を強化</a:t>
            </a:r>
            <a:r>
              <a:rPr kumimoji="0" lang="ja-JP" altLang="en-US" sz="1400" b="0" i="0" u="none" strike="noStrike" kern="0" cap="none" spc="0" normalizeH="0" baseline="0" noProof="0" dirty="0">
                <a:ln>
                  <a:noFill/>
                </a:ln>
                <a:solidFill>
                  <a:schemeClr val="accent1"/>
                </a:solidFill>
                <a:effectLst/>
                <a:uLnTx/>
                <a:uFillTx/>
                <a:latin typeface="+mn-lt"/>
                <a:ea typeface="+mn-ea"/>
                <a:cs typeface="+mn-cs"/>
                <a:sym typeface="+mn-lt"/>
              </a:rPr>
              <a:t>してください</a:t>
            </a:r>
            <a:r>
              <a:rPr kumimoji="0" lang="ja-JP" altLang="ja-JP" sz="1400" b="0" i="0" u="none" strike="noStrike" kern="0" cap="none" spc="0" normalizeH="0" baseline="0" noProof="0" dirty="0">
                <a:ln>
                  <a:noFill/>
                </a:ln>
                <a:solidFill>
                  <a:schemeClr val="accent1"/>
                </a:solidFill>
                <a:effectLst/>
                <a:uLnTx/>
                <a:uFillTx/>
                <a:latin typeface="+mn-lt"/>
                <a:ea typeface="+mn-ea"/>
                <a:cs typeface="+mn-cs"/>
                <a:sym typeface="+mn-lt"/>
              </a:rPr>
              <a:t>。</a:t>
            </a:r>
            <a:endParaRPr kumimoji="1" lang="en-US" altLang="ja-JP" sz="1400" b="0" i="0" u="sng" strike="noStrike" kern="0" cap="none" spc="0" normalizeH="0" baseline="0" noProof="0" dirty="0">
              <a:ln>
                <a:noFill/>
              </a:ln>
              <a:solidFill>
                <a:schemeClr val="accent1"/>
              </a:solidFill>
              <a:effectLst/>
              <a:uLnTx/>
              <a:uFillTx/>
              <a:latin typeface="+mn-lt"/>
              <a:ea typeface="+mn-ea"/>
              <a:cs typeface="+mn-cs"/>
              <a:sym typeface="+mn-lt"/>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1" i="0" u="none" strike="noStrike" kern="0" cap="none" spc="0" normalizeH="0" baseline="0" noProof="0" dirty="0">
              <a:ln>
                <a:noFill/>
              </a:ln>
              <a:solidFill>
                <a:schemeClr val="accent1"/>
              </a:solidFill>
              <a:effectLst/>
              <a:uLnTx/>
              <a:uFillTx/>
              <a:latin typeface="+mn-lt"/>
              <a:ea typeface="+mn-ea"/>
              <a:cs typeface="+mn-cs"/>
              <a:sym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chemeClr val="accent1"/>
                </a:solidFill>
                <a:effectLst/>
                <a:uLnTx/>
                <a:uFillTx/>
                <a:latin typeface="+mn-lt"/>
                <a:ea typeface="+mn-ea"/>
                <a:cs typeface="+mn-cs"/>
                <a:sym typeface="+mn-lt"/>
              </a:rPr>
              <a:t>提案書や報告書など、クライアント向け資料作成時には、「</a:t>
            </a:r>
            <a:r>
              <a:rPr kumimoji="1" lang="en-US" altLang="ja-JP" sz="1400" b="0" i="0" u="none" strike="noStrike" kern="0" cap="none" spc="0" normalizeH="0" baseline="0" noProof="0" dirty="0">
                <a:ln>
                  <a:noFill/>
                </a:ln>
                <a:solidFill>
                  <a:schemeClr val="accent1"/>
                </a:solidFill>
                <a:effectLst/>
                <a:uLnTx/>
                <a:uFillTx/>
                <a:latin typeface="+mn-lt"/>
                <a:ea typeface="+mn-ea"/>
                <a:cs typeface="+mn-cs"/>
                <a:sym typeface="+mn-lt"/>
              </a:rPr>
              <a:t>DT Template</a:t>
            </a:r>
            <a:r>
              <a:rPr kumimoji="1" lang="ja-JP" altLang="en-US" sz="1400" b="0" i="0" u="none" strike="noStrike" kern="0" cap="none" spc="0" normalizeH="0" baseline="0" noProof="0" dirty="0">
                <a:ln>
                  <a:noFill/>
                </a:ln>
                <a:solidFill>
                  <a:schemeClr val="accent1"/>
                </a:solidFill>
                <a:effectLst/>
                <a:uLnTx/>
                <a:uFillTx/>
                <a:latin typeface="+mn-lt"/>
                <a:ea typeface="+mn-ea"/>
                <a:cs typeface="+mn-cs"/>
                <a:sym typeface="+mn-lt"/>
              </a:rPr>
              <a:t>」や「</a:t>
            </a:r>
            <a:r>
              <a:rPr kumimoji="1" lang="en-US" altLang="ja-JP" sz="1400" b="0" i="0" u="none" strike="noStrike" kern="0" cap="none" spc="0" normalizeH="0" baseline="0" noProof="0" dirty="0">
                <a:ln>
                  <a:noFill/>
                </a:ln>
                <a:solidFill>
                  <a:schemeClr val="accent1"/>
                </a:solidFill>
                <a:effectLst/>
                <a:uLnTx/>
                <a:uFillTx/>
                <a:latin typeface="+mn-lt"/>
                <a:ea typeface="+mn-ea"/>
                <a:cs typeface="+mn-cs"/>
                <a:sym typeface="+mn-lt"/>
              </a:rPr>
              <a:t>Deloitte Template</a:t>
            </a:r>
            <a:r>
              <a:rPr kumimoji="1" lang="ja-JP" altLang="en-US" sz="1400" b="0" i="0" u="none" strike="noStrike" kern="0" cap="none" spc="0" normalizeH="0" baseline="0" noProof="0" dirty="0">
                <a:ln>
                  <a:noFill/>
                </a:ln>
                <a:solidFill>
                  <a:schemeClr val="accent1"/>
                </a:solidFill>
                <a:effectLst/>
                <a:uLnTx/>
                <a:uFillTx/>
                <a:latin typeface="+mn-lt"/>
                <a:ea typeface="+mn-ea"/>
                <a:cs typeface="+mn-cs"/>
                <a:sym typeface="+mn-lt"/>
              </a:rPr>
              <a:t>」を使用してください。</a:t>
            </a:r>
          </a:p>
        </p:txBody>
      </p:sp>
      <p:sp>
        <p:nvSpPr>
          <p:cNvPr id="17" name="日付プレースホルダー 16"/>
          <p:cNvSpPr>
            <a:spLocks noGrp="1"/>
          </p:cNvSpPr>
          <p:nvPr>
            <p:ph type="dt" sz="half" idx="13"/>
          </p:nvPr>
        </p:nvSpPr>
        <p:spPr bwMode="gray">
          <a:xfrm>
            <a:off x="4508167" y="6444000"/>
            <a:ext cx="889666" cy="169277"/>
          </a:xfrm>
        </p:spPr>
        <p:txBody>
          <a:bodyPr/>
          <a:lstStyle>
            <a:lvl1pPr>
              <a:defRPr baseline="0">
                <a:latin typeface="+mn-lt"/>
                <a:ea typeface="+mn-ea"/>
                <a:cs typeface="+mn-cs"/>
                <a:sym typeface="+mn-lt"/>
              </a:defRPr>
            </a:lvl1pPr>
          </a:lstStyle>
          <a:p>
            <a:pPr algn="ctr"/>
            <a:r>
              <a:rPr lang="en-US" altLang="ja-JP"/>
              <a:t>&lt; Confidential &gt;</a:t>
            </a:r>
            <a:endParaRPr lang="en-US" dirty="0"/>
          </a:p>
        </p:txBody>
      </p:sp>
      <p:pic>
        <p:nvPicPr>
          <p:cNvPr id="13" name="図 1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bwMode="gray">
          <a:xfrm>
            <a:off x="7221000" y="5823131"/>
            <a:ext cx="2268000" cy="941308"/>
          </a:xfrm>
          <a:prstGeom prst="rect">
            <a:avLst/>
          </a:prstGeom>
        </p:spPr>
      </p:pic>
    </p:spTree>
    <p:extLst>
      <p:ext uri="{BB962C8B-B14F-4D97-AF65-F5344CB8AC3E}">
        <p14:creationId xmlns:p14="http://schemas.microsoft.com/office/powerpoint/2010/main" val="1058155235"/>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補足版） タイトルのみ_社内資料用">
    <p:spTree>
      <p:nvGrpSpPr>
        <p:cNvPr id="1" name=""/>
        <p:cNvGrpSpPr/>
        <p:nvPr/>
      </p:nvGrpSpPr>
      <p:grpSpPr>
        <a:xfrm>
          <a:off x="0" y="0"/>
          <a:ext cx="0" cy="0"/>
          <a:chOff x="0" y="0"/>
          <a:chExt cx="0" cy="0"/>
        </a:xfrm>
      </p:grpSpPr>
      <p:graphicFrame>
        <p:nvGraphicFramePr>
          <p:cNvPr id="9" name="オブジェクト 8" hidden="1"/>
          <p:cNvGraphicFramePr>
            <a:graphicFrameLocks noChangeAspect="1"/>
          </p:cNvGraphicFramePr>
          <p:nvPr userDrawn="1">
            <p:custDataLst>
              <p:tags r:id="rId2"/>
            </p:custDataLst>
            <p:extLst>
              <p:ext uri="{D42A27DB-BD31-4B8C-83A1-F6EECF244321}">
                <p14:modId xmlns:p14="http://schemas.microsoft.com/office/powerpoint/2010/main" val="24169756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6095"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ja-JP" altLang="en-US"/>
              <a:t>ヒアリング調査スケジュール</a:t>
            </a:r>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417000" y="1009580"/>
            <a:ext cx="9072000" cy="468000"/>
          </a:xfrm>
          <a:prstGeom prst="rect">
            <a:avLst/>
          </a:prstGeom>
        </p:spPr>
        <p:txBody>
          <a:bodyPr lIns="0" tIns="0" rIns="0" bIns="0">
            <a:noAutofit/>
          </a:bodyPr>
          <a:lstStyle>
            <a:lvl1pPr marL="0" indent="0">
              <a:spcBef>
                <a:spcPts val="0"/>
              </a:spcBef>
              <a:defRPr sz="1400" baseline="0">
                <a:solidFill>
                  <a:schemeClr val="tx1"/>
                </a:solidFill>
                <a:latin typeface="+mn-lt"/>
                <a:ea typeface="+mn-ea"/>
                <a:cs typeface="+mn-cs"/>
                <a:sym typeface="+mn-lt"/>
              </a:defRPr>
            </a:lvl1pPr>
          </a:lstStyle>
          <a:p>
            <a:pPr lvl="0"/>
            <a:r>
              <a:rPr kumimoji="1" lang="ja-JP" altLang="en-US" dirty="0"/>
              <a:t>補足文を入力（キーメッセージを補足する内容＜</a:t>
            </a:r>
            <a:r>
              <a:rPr kumimoji="1" lang="en-US" altLang="ja-JP" dirty="0"/>
              <a:t>2</a:t>
            </a:r>
            <a:r>
              <a:rPr kumimoji="1" lang="ja-JP" altLang="en-US" dirty="0"/>
              <a:t>行以内＞）</a:t>
            </a:r>
          </a:p>
        </p:txBody>
      </p:sp>
      <p:sp>
        <p:nvSpPr>
          <p:cNvPr id="8" name="テキスト プレースホルダー 7"/>
          <p:cNvSpPr>
            <a:spLocks noGrp="1"/>
          </p:cNvSpPr>
          <p:nvPr>
            <p:ph type="body" sz="quarter" idx="15"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
        <p:nvSpPr>
          <p:cNvPr id="6" name="日付プレースホルダー 5"/>
          <p:cNvSpPr>
            <a:spLocks noGrp="1"/>
          </p:cNvSpPr>
          <p:nvPr>
            <p:ph type="dt" sz="half" idx="16"/>
          </p:nvPr>
        </p:nvSpPr>
        <p:spPr bwMode="gray">
          <a:xfrm>
            <a:off x="4508167" y="6444000"/>
            <a:ext cx="889666" cy="169277"/>
          </a:xfrm>
        </p:spPr>
        <p:txBody>
          <a:bodyPr/>
          <a:lstStyle>
            <a:lvl1pPr algn="ctr">
              <a:defRPr baseline="0">
                <a:latin typeface="+mn-lt"/>
                <a:ea typeface="+mn-ea"/>
                <a:cs typeface="+mn-cs"/>
                <a:sym typeface="+mn-lt"/>
              </a:defRPr>
            </a:lvl1pPr>
          </a:lstStyle>
          <a:p>
            <a:r>
              <a:rPr kumimoji="1" lang="en-US" altLang="ja-JP"/>
              <a:t>&lt; Confidential &gt;</a:t>
            </a:r>
            <a:endParaRPr kumimoji="1" lang="en-US" altLang="ja-JP" dirty="0"/>
          </a:p>
        </p:txBody>
      </p:sp>
    </p:spTree>
    <p:extLst>
      <p:ext uri="{BB962C8B-B14F-4D97-AF65-F5344CB8AC3E}">
        <p14:creationId xmlns:p14="http://schemas.microsoft.com/office/powerpoint/2010/main" val="1700312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補足版） コンテンツ左サイド_レベル_社内資料用">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ext uri="{D42A27DB-BD31-4B8C-83A1-F6EECF244321}">
                <p14:modId xmlns:p14="http://schemas.microsoft.com/office/powerpoint/2010/main" val="16188209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7119"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ja-JP" altLang="en-US"/>
              <a:t>ヒアリング調査スケジュール</a:t>
            </a:r>
            <a:endParaRPr lang="en-GB" altLang="en-GB" dirty="0"/>
          </a:p>
        </p:txBody>
      </p:sp>
      <p:sp>
        <p:nvSpPr>
          <p:cNvPr id="10" name="テキスト プレースホルダ 5"/>
          <p:cNvSpPr>
            <a:spLocks noGrp="1"/>
          </p:cNvSpPr>
          <p:nvPr>
            <p:ph type="body" sz="quarter" idx="14" hasCustomPrompt="1"/>
          </p:nvPr>
        </p:nvSpPr>
        <p:spPr bwMode="gray">
          <a:xfrm>
            <a:off x="417600" y="1009580"/>
            <a:ext cx="9072000" cy="468000"/>
          </a:xfrm>
          <a:prstGeom prst="rect">
            <a:avLst/>
          </a:prstGeom>
        </p:spPr>
        <p:txBody>
          <a:bodyPr vert="horz" lIns="0" tIns="0" rIns="0" bIns="0" rtlCol="0">
            <a:noAutofit/>
          </a:bodyPr>
          <a:lstStyle>
            <a:lvl1pPr marL="0" indent="0">
              <a:defRPr lang="ja-JP" altLang="en-US" sz="1400" baseline="0" dirty="0">
                <a:latin typeface="+mn-lt"/>
                <a:ea typeface="+mn-ea"/>
                <a:cs typeface="+mn-cs"/>
                <a:sym typeface="+mn-lt"/>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
        <p:nvSpPr>
          <p:cNvPr id="4" name="日付プレースホルダー 3"/>
          <p:cNvSpPr>
            <a:spLocks noGrp="1"/>
          </p:cNvSpPr>
          <p:nvPr>
            <p:ph type="dt" sz="half" idx="16"/>
          </p:nvPr>
        </p:nvSpPr>
        <p:spPr bwMode="gray">
          <a:xfrm>
            <a:off x="4508167" y="6444000"/>
            <a:ext cx="889666" cy="169277"/>
          </a:xfrm>
        </p:spPr>
        <p:txBody>
          <a:bodyPr/>
          <a:lstStyle>
            <a:lvl1pPr algn="ctr">
              <a:defRPr baseline="0">
                <a:latin typeface="+mn-lt"/>
                <a:ea typeface="+mn-ea"/>
                <a:cs typeface="+mn-cs"/>
                <a:sym typeface="+mn-lt"/>
              </a:defRPr>
            </a:lvl1pPr>
          </a:lstStyle>
          <a:p>
            <a:r>
              <a:rPr kumimoji="1" lang="en-US" altLang="ja-JP"/>
              <a:t>&lt; Confidential &gt;</a:t>
            </a:r>
            <a:endParaRPr kumimoji="1" lang="en-US" altLang="ja-JP" dirty="0"/>
          </a:p>
        </p:txBody>
      </p:sp>
    </p:spTree>
    <p:extLst>
      <p:ext uri="{BB962C8B-B14F-4D97-AF65-F5344CB8AC3E}">
        <p14:creationId xmlns:p14="http://schemas.microsoft.com/office/powerpoint/2010/main" val="3227458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補足版） コンテンツ両サイド_レベル_社内資料用">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2"/>
            </p:custDataLst>
            <p:extLst>
              <p:ext uri="{D42A27DB-BD31-4B8C-83A1-F6EECF244321}">
                <p14:modId xmlns:p14="http://schemas.microsoft.com/office/powerpoint/2010/main" val="13318316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8143"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2917B94E-3120-478C-8085-A9F2B368A1AE}"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a:xfrm>
            <a:off x="705000" y="6588000"/>
            <a:ext cx="4068000" cy="169200"/>
          </a:xfrm>
        </p:spPr>
        <p:txBody>
          <a:bodyPr/>
          <a:lstStyle>
            <a:lvl1pPr>
              <a:defRPr baseline="0">
                <a:solidFill>
                  <a:schemeClr val="tx1"/>
                </a:solidFill>
                <a:latin typeface="+mn-lt"/>
                <a:ea typeface="+mn-ea"/>
                <a:cs typeface="+mn-cs"/>
                <a:sym typeface="+mn-lt"/>
              </a:defRPr>
            </a:lvl1pPr>
          </a:lstStyle>
          <a:p>
            <a:r>
              <a:rPr lang="ja-JP" altLang="en-US"/>
              <a:t>ヒアリング調査スケジュール</a:t>
            </a:r>
            <a:endParaRPr lang="en-GB" altLang="en-GB" dirty="0"/>
          </a:p>
        </p:txBody>
      </p:sp>
      <p:sp>
        <p:nvSpPr>
          <p:cNvPr id="12" name="テキスト プレースホルダ 5"/>
          <p:cNvSpPr>
            <a:spLocks noGrp="1"/>
          </p:cNvSpPr>
          <p:nvPr>
            <p:ph type="body" sz="quarter" idx="15" hasCustomPrompt="1"/>
          </p:nvPr>
        </p:nvSpPr>
        <p:spPr bwMode="gray">
          <a:xfrm>
            <a:off x="417000" y="1009580"/>
            <a:ext cx="9072000" cy="468000"/>
          </a:xfrm>
          <a:prstGeom prst="rect">
            <a:avLst/>
          </a:prstGeom>
        </p:spPr>
        <p:txBody>
          <a:bodyPr vert="horz" lIns="0" tIns="0" rIns="0" bIns="0" rtlCol="0">
            <a:noAutofit/>
          </a:bodyPr>
          <a:lstStyle>
            <a:lvl1pPr marL="0" indent="0">
              <a:defRPr lang="ja-JP" altLang="en-US" sz="1400" baseline="0" dirty="0">
                <a:latin typeface="+mn-lt"/>
                <a:ea typeface="+mn-ea"/>
                <a:cs typeface="+mn-cs"/>
                <a:sym typeface="+mn-lt"/>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3" name="コンテンツ プレースホルダ 2"/>
          <p:cNvSpPr>
            <a:spLocks noGrp="1"/>
          </p:cNvSpPr>
          <p:nvPr>
            <p:ph idx="1"/>
          </p:nvPr>
        </p:nvSpPr>
        <p:spPr bwMode="gray">
          <a:xfrm>
            <a:off x="4170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7"/>
          </p:nvPr>
        </p:nvSpPr>
        <p:spPr bwMode="gray">
          <a:xfrm>
            <a:off x="5132388"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8"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18" name="テキスト プレースホルダー 2"/>
          <p:cNvSpPr>
            <a:spLocks noGrp="1"/>
          </p:cNvSpPr>
          <p:nvPr>
            <p:ph type="body" sz="quarter" idx="19" hasCustomPrompt="1"/>
          </p:nvPr>
        </p:nvSpPr>
        <p:spPr bwMode="gray">
          <a:xfrm>
            <a:off x="5132388" y="1476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
        <p:nvSpPr>
          <p:cNvPr id="4" name="日付プレースホルダー 3"/>
          <p:cNvSpPr>
            <a:spLocks noGrp="1"/>
          </p:cNvSpPr>
          <p:nvPr>
            <p:ph type="dt" sz="half" idx="20"/>
          </p:nvPr>
        </p:nvSpPr>
        <p:spPr bwMode="gray">
          <a:xfrm>
            <a:off x="4508167" y="6444000"/>
            <a:ext cx="889666" cy="169277"/>
          </a:xfrm>
        </p:spPr>
        <p:txBody>
          <a:bodyPr/>
          <a:lstStyle>
            <a:lvl1pPr algn="ctr">
              <a:defRPr baseline="0">
                <a:latin typeface="+mn-lt"/>
                <a:ea typeface="+mn-ea"/>
                <a:cs typeface="+mn-cs"/>
                <a:sym typeface="+mn-lt"/>
              </a:defRPr>
            </a:lvl1pPr>
          </a:lstStyle>
          <a:p>
            <a:r>
              <a:rPr kumimoji="1" lang="en-US" altLang="ja-JP"/>
              <a:t>&lt; Confidential &gt;</a:t>
            </a:r>
            <a:endParaRPr kumimoji="1" lang="en-US" altLang="ja-JP" dirty="0"/>
          </a:p>
        </p:txBody>
      </p:sp>
    </p:spTree>
    <p:extLst>
      <p:ext uri="{BB962C8B-B14F-4D97-AF65-F5344CB8AC3E}">
        <p14:creationId xmlns:p14="http://schemas.microsoft.com/office/powerpoint/2010/main" val="3470734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補足版） コンテンツ全面_レベル_社内資料用">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2"/>
            </p:custDataLst>
            <p:extLst>
              <p:ext uri="{D42A27DB-BD31-4B8C-83A1-F6EECF244321}">
                <p14:modId xmlns:p14="http://schemas.microsoft.com/office/powerpoint/2010/main" val="3362413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167"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4D9FACC8-259C-46ED-9283-8CCF027B3826}"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ja-JP" altLang="en-US"/>
              <a:t>ヒアリング調査スケジュール</a:t>
            </a:r>
            <a:endParaRPr lang="en-GB" altLang="en-GB" dirty="0"/>
          </a:p>
        </p:txBody>
      </p:sp>
      <p:sp>
        <p:nvSpPr>
          <p:cNvPr id="8" name="テキスト プレースホルダ 5"/>
          <p:cNvSpPr>
            <a:spLocks noGrp="1"/>
          </p:cNvSpPr>
          <p:nvPr>
            <p:ph type="body" sz="quarter" idx="14" hasCustomPrompt="1"/>
          </p:nvPr>
        </p:nvSpPr>
        <p:spPr bwMode="gray">
          <a:xfrm>
            <a:off x="417000" y="1009580"/>
            <a:ext cx="9072000" cy="468000"/>
          </a:xfrm>
          <a:prstGeom prst="rect">
            <a:avLst/>
          </a:prstGeom>
        </p:spPr>
        <p:txBody>
          <a:bodyPr vert="horz" lIns="0" tIns="0" rIns="0" bIns="0" rtlCol="0">
            <a:noAutofit/>
          </a:bodyPr>
          <a:lstStyle>
            <a:lvl1pPr marL="0" indent="0">
              <a:defRPr lang="ja-JP" altLang="en-US" sz="1400" baseline="0" dirty="0">
                <a:latin typeface="+mn-lt"/>
                <a:ea typeface="+mn-ea"/>
                <a:cs typeface="+mn-cs"/>
                <a:sym typeface="+mn-lt"/>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p:txBody>
      </p:sp>
      <p:sp>
        <p:nvSpPr>
          <p:cNvPr id="11" name="コンテンツ プレースホルダ 2"/>
          <p:cNvSpPr>
            <a:spLocks noGrp="1"/>
          </p:cNvSpPr>
          <p:nvPr>
            <p:ph idx="1"/>
          </p:nvPr>
        </p:nvSpPr>
        <p:spPr bwMode="gray">
          <a:xfrm>
            <a:off x="417599" y="1944000"/>
            <a:ext cx="9072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
        <p:nvSpPr>
          <p:cNvPr id="4" name="日付プレースホルダー 3"/>
          <p:cNvSpPr>
            <a:spLocks noGrp="1"/>
          </p:cNvSpPr>
          <p:nvPr>
            <p:ph type="dt" sz="half" idx="16"/>
          </p:nvPr>
        </p:nvSpPr>
        <p:spPr bwMode="gray">
          <a:xfrm>
            <a:off x="4508167" y="6444000"/>
            <a:ext cx="889666" cy="169277"/>
          </a:xfrm>
        </p:spPr>
        <p:txBody>
          <a:bodyPr/>
          <a:lstStyle>
            <a:lvl1pPr algn="ctr">
              <a:defRPr baseline="0">
                <a:latin typeface="+mn-lt"/>
                <a:ea typeface="+mn-ea"/>
                <a:cs typeface="+mn-cs"/>
                <a:sym typeface="+mn-lt"/>
              </a:defRPr>
            </a:lvl1pPr>
          </a:lstStyle>
          <a:p>
            <a:r>
              <a:rPr kumimoji="1" lang="en-US" altLang="ja-JP"/>
              <a:t>&lt; Confidential &gt;</a:t>
            </a:r>
            <a:endParaRPr kumimoji="1" lang="en-US" altLang="ja-JP" dirty="0"/>
          </a:p>
        </p:txBody>
      </p:sp>
    </p:spTree>
    <p:extLst>
      <p:ext uri="{BB962C8B-B14F-4D97-AF65-F5344CB8AC3E}">
        <p14:creationId xmlns:p14="http://schemas.microsoft.com/office/powerpoint/2010/main" val="529155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 ロゴ無_社内資料用">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ext uri="{D42A27DB-BD31-4B8C-83A1-F6EECF244321}">
                <p14:modId xmlns:p14="http://schemas.microsoft.com/office/powerpoint/2010/main" val="41510719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6879"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4" name="日付プレースホルダー 3"/>
          <p:cNvSpPr>
            <a:spLocks noGrp="1"/>
          </p:cNvSpPr>
          <p:nvPr>
            <p:ph type="dt" sz="half" idx="12"/>
          </p:nvPr>
        </p:nvSpPr>
        <p:spPr bwMode="gray">
          <a:xfrm>
            <a:off x="4508167" y="6444000"/>
            <a:ext cx="889666" cy="169277"/>
          </a:xfrm>
        </p:spPr>
        <p:txBody>
          <a:bodyPr/>
          <a:lstStyle>
            <a:lvl1pPr>
              <a:defRPr baseline="0">
                <a:latin typeface="+mn-lt"/>
                <a:ea typeface="+mn-ea"/>
                <a:cs typeface="+mn-cs"/>
                <a:sym typeface="+mn-lt"/>
              </a:defRPr>
            </a:lvl1pPr>
          </a:lstStyle>
          <a:p>
            <a:pPr algn="ctr"/>
            <a:r>
              <a:rPr lang="en-US" altLang="ja-JP"/>
              <a:t>&lt; Confidential &gt;</a:t>
            </a:r>
            <a:endParaRPr lang="en-US" dirty="0"/>
          </a:p>
        </p:txBody>
      </p:sp>
    </p:spTree>
    <p:extLst>
      <p:ext uri="{BB962C8B-B14F-4D97-AF65-F5344CB8AC3E}">
        <p14:creationId xmlns:p14="http://schemas.microsoft.com/office/powerpoint/2010/main" val="2543739819"/>
      </p:ext>
    </p:extLst>
  </p:cSld>
  <p:clrMapOvr>
    <a:masterClrMapping/>
  </p:clrMapOvr>
  <p:extLst>
    <p:ext uri="{DCECCB84-F9BA-43D5-87BE-67443E8EF086}">
      <p15:sldGuideLst xmlns:p15="http://schemas.microsoft.com/office/powerpoint/2012/main" xmlns=""/>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目次_社内資料用">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custDataLst>
              <p:tags r:id="rId2"/>
            </p:custDataLst>
            <p:extLst>
              <p:ext uri="{D42A27DB-BD31-4B8C-83A1-F6EECF244321}">
                <p14:modId xmlns:p14="http://schemas.microsoft.com/office/powerpoint/2010/main" val="22725310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7903"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tabLst>
                <a:tab pos="5448101" algn="r"/>
              </a:tabLst>
              <a:defRPr>
                <a:latin typeface="+mn-lt"/>
                <a:ea typeface="+mn-ea"/>
                <a:cs typeface="+mn-cs"/>
                <a:sym typeface="+mn-lt"/>
              </a:defRPr>
            </a:lvl1pPr>
            <a:lvl2pPr>
              <a:tabLst>
                <a:tab pos="5448101" algn="r"/>
              </a:tabLst>
              <a:defRPr>
                <a:latin typeface="+mn-lt"/>
                <a:ea typeface="+mn-ea"/>
                <a:cs typeface="+mn-cs"/>
                <a:sym typeface="+mn-lt"/>
              </a:defRPr>
            </a:lvl2pPr>
            <a:lvl3pPr>
              <a:tabLst>
                <a:tab pos="5448101" algn="r"/>
              </a:tabLst>
              <a:defRPr>
                <a:latin typeface="+mn-lt"/>
                <a:ea typeface="+mn-ea"/>
                <a:cs typeface="+mn-cs"/>
                <a:sym typeface="+mn-lt"/>
              </a:defRPr>
            </a:lvl3pPr>
            <a:lvl4pPr>
              <a:tabLst>
                <a:tab pos="5448101" algn="r"/>
              </a:tabLst>
              <a:defRPr>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tabLst>
                <a:tab pos="5448101" algn="r"/>
              </a:tabLst>
              <a:defRPr>
                <a:latin typeface="+mn-lt"/>
                <a:ea typeface="+mn-ea"/>
                <a:cs typeface="+mn-cs"/>
                <a:sym typeface="+mn-lt"/>
              </a:defRPr>
            </a:lvl1pPr>
            <a:lvl2pPr>
              <a:tabLst>
                <a:tab pos="5448101" algn="r"/>
              </a:tabLst>
              <a:defRPr>
                <a:latin typeface="+mn-lt"/>
                <a:ea typeface="+mn-ea"/>
                <a:cs typeface="+mn-cs"/>
                <a:sym typeface="+mn-lt"/>
              </a:defRPr>
            </a:lvl2pPr>
            <a:lvl3pPr>
              <a:tabLst>
                <a:tab pos="5448101" algn="r"/>
              </a:tabLst>
              <a:defRPr>
                <a:latin typeface="+mn-lt"/>
                <a:ea typeface="+mn-ea"/>
                <a:cs typeface="+mn-cs"/>
                <a:sym typeface="+mn-lt"/>
              </a:defRPr>
            </a:lvl3pPr>
            <a:lvl4pPr>
              <a:tabLst>
                <a:tab pos="5448101" algn="r"/>
              </a:tabLst>
              <a:defRPr>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a:lstStyle>
            <a:lvl1pPr>
              <a:defRPr>
                <a:latin typeface="+mj-lt"/>
                <a:ea typeface="+mj-ea"/>
                <a:cs typeface="+mj-cs"/>
                <a:sym typeface="+mj-lt"/>
              </a:defRPr>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21"/>
          </p:nvPr>
        </p:nvSpPr>
        <p:spPr bwMode="gray">
          <a:xfrm>
            <a:off x="4508167" y="6444000"/>
            <a:ext cx="889666" cy="169277"/>
          </a:xfrm>
        </p:spPr>
        <p:txBody>
          <a:bodyPr/>
          <a:lstStyle>
            <a:lvl1pPr>
              <a:defRPr>
                <a:latin typeface="+mn-lt"/>
                <a:ea typeface="+mn-ea"/>
                <a:cs typeface="+mn-cs"/>
                <a:sym typeface="+mn-lt"/>
              </a:defRPr>
            </a:lvl1pPr>
          </a:lstStyle>
          <a:p>
            <a:pPr algn="ctr"/>
            <a:r>
              <a:rPr lang="en-US" altLang="ja-JP"/>
              <a:t>&lt; Confidential &gt;</a:t>
            </a:r>
            <a:endParaRPr lang="en-US" dirty="0"/>
          </a:p>
        </p:txBody>
      </p:sp>
    </p:spTree>
    <p:extLst>
      <p:ext uri="{BB962C8B-B14F-4D97-AF65-F5344CB8AC3E}">
        <p14:creationId xmlns:p14="http://schemas.microsoft.com/office/powerpoint/2010/main" val="2982903191"/>
      </p:ext>
    </p:extLst>
  </p:cSld>
  <p:clrMapOvr>
    <a:masterClrMapping/>
  </p:clrMapOvr>
  <p:extLst>
    <p:ext uri="{DCECCB84-F9BA-43D5-87BE-67443E8EF086}">
      <p15:sldGuideLst xmlns:p15="http://schemas.microsoft.com/office/powerpoint/2012/main" xmlns=""/>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白紙_社内資料用">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custDataLst>
              <p:tags r:id="rId2"/>
            </p:custDataLst>
            <p:extLst>
              <p:ext uri="{D42A27DB-BD31-4B8C-83A1-F6EECF244321}">
                <p14:modId xmlns:p14="http://schemas.microsoft.com/office/powerpoint/2010/main" val="365299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8927"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r>
              <a:rPr lang="ja-JP" altLang="en-US"/>
              <a:t>ヒアリング調査スケジュール</a:t>
            </a:r>
            <a:endParaRPr lang="en-GB" altLang="en-GB" dirty="0"/>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
        <p:nvSpPr>
          <p:cNvPr id="2" name="日付プレースホルダー 1"/>
          <p:cNvSpPr>
            <a:spLocks noGrp="1"/>
          </p:cNvSpPr>
          <p:nvPr>
            <p:ph type="dt" sz="half" idx="13"/>
          </p:nvPr>
        </p:nvSpPr>
        <p:spPr bwMode="gray"/>
        <p:txBody>
          <a:bodyPr/>
          <a:lstStyle>
            <a:lvl1pPr>
              <a:defRPr>
                <a:latin typeface="+mn-lt"/>
                <a:ea typeface="+mn-ea"/>
                <a:cs typeface="+mn-cs"/>
                <a:sym typeface="+mn-lt"/>
              </a:defRPr>
            </a:lvl1pPr>
          </a:lstStyle>
          <a:p>
            <a:pPr algn="ctr"/>
            <a:r>
              <a:rPr lang="en-US" altLang="ja-JP"/>
              <a:t>&lt; Confidential &gt;</a:t>
            </a:r>
            <a:endParaRPr lang="en-US" dirty="0"/>
          </a:p>
        </p:txBody>
      </p:sp>
    </p:spTree>
    <p:extLst>
      <p:ext uri="{BB962C8B-B14F-4D97-AF65-F5344CB8AC3E}">
        <p14:creationId xmlns:p14="http://schemas.microsoft.com/office/powerpoint/2010/main" val="289402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基本版） 中表紙_社内資料用">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userDrawn="1">
            <p:custDataLst>
              <p:tags r:id="rId2"/>
            </p:custDataLst>
            <p:extLst>
              <p:ext uri="{D42A27DB-BD31-4B8C-83A1-F6EECF244321}">
                <p14:modId xmlns:p14="http://schemas.microsoft.com/office/powerpoint/2010/main" val="161572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9951"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600" y="2232000"/>
            <a:ext cx="5184000" cy="432000"/>
          </a:xfrm>
          <a:prstGeom prst="rect">
            <a:avLst/>
          </a:prstGeom>
          <a:noFill/>
        </p:spPr>
        <p:txBody>
          <a:bodyPr vert="horz" wrap="square" lIns="0" tIns="0" rIns="0" bIns="0" rtlCol="0" anchor="t" anchorCtr="0">
            <a:noAutofit/>
          </a:bodyPr>
          <a:lstStyle>
            <a:lvl1pPr>
              <a:defRPr lang="ja-JP" altLang="en-US" sz="2800" b="1" baseline="0" dirty="0" smtClean="0">
                <a:latin typeface="+mn-lt"/>
                <a:ea typeface="+mn-ea"/>
                <a:cs typeface="+mn-cs"/>
                <a:sym typeface="+mn-lt"/>
              </a:defRPr>
            </a:lvl1pPr>
          </a:lstStyle>
          <a:p>
            <a:pPr lvl="0">
              <a:lnSpc>
                <a:spcPct val="100000"/>
              </a:lnSpc>
              <a:spcBef>
                <a:spcPts val="0"/>
              </a:spcBef>
            </a:pPr>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r>
              <a:rPr lang="ja-JP" altLang="en-US"/>
              <a:t>ヒアリング調査スケジュール</a:t>
            </a:r>
            <a:endParaRPr lang="en-GB" altLang="en-GB" dirty="0"/>
          </a:p>
        </p:txBody>
      </p:sp>
      <p:sp>
        <p:nvSpPr>
          <p:cNvPr id="2" name="日付プレースホルダー 1"/>
          <p:cNvSpPr>
            <a:spLocks noGrp="1"/>
          </p:cNvSpPr>
          <p:nvPr>
            <p:ph type="dt" sz="half" idx="13"/>
          </p:nvPr>
        </p:nvSpPr>
        <p:spPr bwMode="gray"/>
        <p:txBody>
          <a:bodyPr/>
          <a:lstStyle>
            <a:lvl1pPr>
              <a:defRPr>
                <a:latin typeface="+mn-lt"/>
                <a:ea typeface="+mn-ea"/>
                <a:cs typeface="+mn-cs"/>
                <a:sym typeface="+mn-lt"/>
              </a:defRPr>
            </a:lvl1pPr>
          </a:lstStyle>
          <a:p>
            <a:pPr algn="ctr"/>
            <a:r>
              <a:rPr lang="en-US" altLang="ja-JP"/>
              <a:t>&lt; Confidential &gt;</a:t>
            </a:r>
            <a:endParaRPr lang="en-US" dirty="0"/>
          </a:p>
        </p:txBody>
      </p:sp>
    </p:spTree>
    <p:extLst>
      <p:ext uri="{BB962C8B-B14F-4D97-AF65-F5344CB8AC3E}">
        <p14:creationId xmlns:p14="http://schemas.microsoft.com/office/powerpoint/2010/main" val="163326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基本版） タイトルのみ_社内資料用">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ext uri="{D42A27DB-BD31-4B8C-83A1-F6EECF244321}">
                <p14:modId xmlns:p14="http://schemas.microsoft.com/office/powerpoint/2010/main" val="27248833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0975"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テキスト プレースホルダー 2"/>
          <p:cNvSpPr>
            <a:spLocks noGrp="1"/>
          </p:cNvSpPr>
          <p:nvPr>
            <p:ph type="body" sz="quarter" idx="15" hasCustomPrompt="1"/>
          </p:nvPr>
        </p:nvSpPr>
        <p:spPr bwMode="gray">
          <a:xfrm>
            <a:off x="417000" y="1008000"/>
            <a:ext cx="4356000" cy="468000"/>
          </a:xfrm>
          <a:prstGeom prst="rect">
            <a:avLst/>
          </a:prstGeom>
        </p:spPr>
        <p:txBody>
          <a:bodyPr wrap="none" anchor="ctr">
            <a:noAutofit/>
          </a:bodyPr>
          <a:lstStyle>
            <a:lvl1pPr>
              <a:lnSpc>
                <a:spcPct val="100000"/>
              </a:lnSpc>
              <a:spcBef>
                <a:spcPts val="0"/>
              </a:spcBef>
              <a:defRPr sz="1400" b="1">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5" name="タイトル 4"/>
          <p:cNvSpPr>
            <a:spLocks noGrp="1"/>
          </p:cNvSpPr>
          <p:nvPr>
            <p:ph type="title" hasCustomPrompt="1"/>
          </p:nvPr>
        </p:nvSpPr>
        <p:spPr bwMode="gray"/>
        <p:txBody>
          <a:bodyPr/>
          <a:lstStyle>
            <a:lvl1pPr>
              <a:defRPr>
                <a:latin typeface="+mj-lt"/>
                <a:ea typeface="+mj-ea"/>
                <a:cs typeface="+mj-cs"/>
                <a:sym typeface="+mj-lt"/>
              </a:defRPr>
            </a:lvl1pPr>
          </a:lstStyle>
          <a:p>
            <a:r>
              <a:rPr kumimoji="1" lang="ja-JP" altLang="en-US" dirty="0"/>
              <a:t>キーメッセージを入力（本スライドで一番伝えたいこと＜名詞止め・体言止め不可＞）</a:t>
            </a:r>
          </a:p>
        </p:txBody>
      </p:sp>
    </p:spTree>
    <p:extLst>
      <p:ext uri="{BB962C8B-B14F-4D97-AF65-F5344CB8AC3E}">
        <p14:creationId xmlns:p14="http://schemas.microsoft.com/office/powerpoint/2010/main" val="1689363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社内資料用">
    <p:spTree>
      <p:nvGrpSpPr>
        <p:cNvPr id="1" name=""/>
        <p:cNvGrpSpPr/>
        <p:nvPr/>
      </p:nvGrpSpPr>
      <p:grpSpPr>
        <a:xfrm>
          <a:off x="0" y="0"/>
          <a:ext cx="0" cy="0"/>
          <a:chOff x="0" y="0"/>
          <a:chExt cx="0" cy="0"/>
        </a:xfrm>
      </p:grpSpPr>
      <p:graphicFrame>
        <p:nvGraphicFramePr>
          <p:cNvPr id="9" name="オブジェクト 8" hidden="1"/>
          <p:cNvGraphicFramePr>
            <a:graphicFrameLocks noChangeAspect="1"/>
          </p:cNvGraphicFramePr>
          <p:nvPr userDrawn="1">
            <p:custDataLst>
              <p:tags r:id="rId2"/>
            </p:custDataLst>
            <p:extLst>
              <p:ext uri="{D42A27DB-BD31-4B8C-83A1-F6EECF244321}">
                <p14:modId xmlns:p14="http://schemas.microsoft.com/office/powerpoint/2010/main" val="5958812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99"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コンテンツ プレースホルダ 2"/>
          <p:cNvSpPr>
            <a:spLocks noGrp="1"/>
          </p:cNvSpPr>
          <p:nvPr>
            <p:ph idx="1"/>
          </p:nvPr>
        </p:nvSpPr>
        <p:spPr bwMode="gray">
          <a:xfrm>
            <a:off x="417000"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marR="0" indent="-144000" algn="l" defTabSz="989013" rtl="0" eaLnBrk="1" fontAlgn="auto" latinLnBrk="0" hangingPunct="1">
              <a:lnSpc>
                <a:spcPct val="110000"/>
              </a:lnSpc>
              <a:spcBef>
                <a:spcPts val="600"/>
              </a:spcBef>
              <a:spcAft>
                <a:spcPts val="0"/>
              </a:spcAft>
              <a:buClrTx/>
              <a:buSzTx/>
              <a:buFont typeface="Arial" pitchFamily="34" charset="0"/>
              <a:buChar char="•"/>
              <a:tabLst/>
              <a:defRPr sz="1200" baseline="0">
                <a:latin typeface="+mn-lt"/>
                <a:ea typeface="+mn-ea"/>
                <a:cs typeface="+mn-cs"/>
                <a:sym typeface="+mn-lt"/>
              </a:defRPr>
            </a:lvl4pPr>
            <a:lvl5pPr>
              <a:lnSpc>
                <a:spcPct val="110000"/>
              </a:lnSpc>
              <a:spcBef>
                <a:spcPts val="600"/>
              </a:spcBef>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r>
              <a:rPr lang="ja-JP" altLang="en-US"/>
              <a:t>ヒアリング調査スケジュール</a:t>
            </a:r>
            <a:endParaRPr lang="en-GB" altLang="en-GB" dirty="0"/>
          </a:p>
        </p:txBody>
      </p:sp>
      <p:sp>
        <p:nvSpPr>
          <p:cNvPr id="3" name="テキスト プレースホルダー 2"/>
          <p:cNvSpPr>
            <a:spLocks noGrp="1"/>
          </p:cNvSpPr>
          <p:nvPr>
            <p:ph type="body" sz="quarter" idx="12" hasCustomPrompt="1"/>
          </p:nvPr>
        </p:nvSpPr>
        <p:spPr bwMode="gray">
          <a:xfrm>
            <a:off x="417000" y="1008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80000"/>
            <a:ext cx="9072000" cy="615600"/>
          </a:xfrm>
        </p:spPr>
        <p:txBody>
          <a:bodyPr/>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
        <p:nvSpPr>
          <p:cNvPr id="4" name="日付プレースホルダー 3"/>
          <p:cNvSpPr>
            <a:spLocks noGrp="1"/>
          </p:cNvSpPr>
          <p:nvPr>
            <p:ph type="dt" sz="half" idx="13"/>
          </p:nvPr>
        </p:nvSpPr>
        <p:spPr bwMode="gray"/>
        <p:txBody>
          <a:bodyPr/>
          <a:lstStyle>
            <a:lvl1pPr>
              <a:defRPr baseline="0">
                <a:latin typeface="+mn-lt"/>
                <a:ea typeface="+mn-ea"/>
                <a:cs typeface="+mn-cs"/>
                <a:sym typeface="+mn-lt"/>
              </a:defRPr>
            </a:lvl1pPr>
          </a:lstStyle>
          <a:p>
            <a:pPr algn="ctr"/>
            <a:r>
              <a:rPr lang="en-US" altLang="ja-JP"/>
              <a:t>&lt; Confidential &gt;</a:t>
            </a:r>
            <a:endParaRPr lang="en-US" dirty="0"/>
          </a:p>
        </p:txBody>
      </p:sp>
    </p:spTree>
    <p:extLst>
      <p:ext uri="{BB962C8B-B14F-4D97-AF65-F5344CB8AC3E}">
        <p14:creationId xmlns:p14="http://schemas.microsoft.com/office/powerpoint/2010/main" val="22506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社内資料用">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2"/>
            </p:custDataLst>
            <p:extLst>
              <p:ext uri="{D42A27DB-BD31-4B8C-83A1-F6EECF244321}">
                <p14:modId xmlns:p14="http://schemas.microsoft.com/office/powerpoint/2010/main" val="34351759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3023"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marR="0" indent="-144000" algn="l" defTabSz="989013" rtl="0" eaLnBrk="1" fontAlgn="auto" latinLnBrk="0" hangingPunct="1">
              <a:lnSpc>
                <a:spcPct val="110000"/>
              </a:lnSpc>
              <a:spcBef>
                <a:spcPts val="600"/>
              </a:spcBef>
              <a:spcAft>
                <a:spcPts val="0"/>
              </a:spcAft>
              <a:buClrTx/>
              <a:buSzTx/>
              <a:buFont typeface="Arial" pitchFamily="34" charset="0"/>
              <a:buChar char="•"/>
              <a:tabLst/>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n-lt"/>
                <a:ea typeface="+mn-ea"/>
                <a:cs typeface="+mn-cs"/>
                <a:sym typeface="+mn-lt"/>
              </a:defRPr>
            </a:lvl1pPr>
          </a:lstStyle>
          <a:p>
            <a:r>
              <a:rPr lang="ja-JP" altLang="en-US"/>
              <a:t>ヒアリング調査スケジュール</a:t>
            </a:r>
            <a:endParaRPr lang="en-GB" altLang="en-GB" dirty="0"/>
          </a:p>
        </p:txBody>
      </p:sp>
      <p:sp>
        <p:nvSpPr>
          <p:cNvPr id="3" name="テキスト プレースホルダー 2"/>
          <p:cNvSpPr>
            <a:spLocks noGrp="1"/>
          </p:cNvSpPr>
          <p:nvPr>
            <p:ph type="body" sz="quarter" idx="15" hasCustomPrompt="1"/>
          </p:nvPr>
        </p:nvSpPr>
        <p:spPr bwMode="gray">
          <a:xfrm>
            <a:off x="417000" y="1008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08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80000"/>
            <a:ext cx="9072000" cy="615600"/>
          </a:xfrm>
        </p:spPr>
        <p:txBody>
          <a:bodyPr/>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
        <p:nvSpPr>
          <p:cNvPr id="4" name="日付プレースホルダー 3"/>
          <p:cNvSpPr>
            <a:spLocks noGrp="1"/>
          </p:cNvSpPr>
          <p:nvPr>
            <p:ph type="dt" sz="half" idx="17"/>
          </p:nvPr>
        </p:nvSpPr>
        <p:spPr bwMode="gray"/>
        <p:txBody>
          <a:bodyPr/>
          <a:lstStyle>
            <a:lvl1pPr>
              <a:defRPr baseline="0">
                <a:latin typeface="+mn-lt"/>
                <a:ea typeface="+mn-ea"/>
                <a:cs typeface="+mn-cs"/>
                <a:sym typeface="+mn-lt"/>
              </a:defRPr>
            </a:lvl1pPr>
          </a:lstStyle>
          <a:p>
            <a:pPr algn="ctr"/>
            <a:r>
              <a:rPr lang="en-US" altLang="ja-JP"/>
              <a:t>&lt; Confidential &gt;</a:t>
            </a:r>
            <a:endParaRPr lang="en-US" dirty="0"/>
          </a:p>
        </p:txBody>
      </p:sp>
    </p:spTree>
    <p:extLst>
      <p:ext uri="{BB962C8B-B14F-4D97-AF65-F5344CB8AC3E}">
        <p14:creationId xmlns:p14="http://schemas.microsoft.com/office/powerpoint/2010/main" val="1784938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社内資料用">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custDataLst>
              <p:tags r:id="rId2"/>
            </p:custDataLst>
            <p:extLst>
              <p:ext uri="{D42A27DB-BD31-4B8C-83A1-F6EECF244321}">
                <p14:modId xmlns:p14="http://schemas.microsoft.com/office/powerpoint/2010/main" val="26078470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4047" name="think-cell スライド" r:id="rId4" imgW="563" imgH="564" progId="TCLayout.ActiveDocument.1">
                  <p:embed/>
                </p:oleObj>
              </mc:Choice>
              <mc:Fallback>
                <p:oleObj name="think-cell スライド" r:id="rId4" imgW="563" imgH="56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7000"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r>
              <a:rPr lang="ja-JP" altLang="en-US"/>
              <a:t>ヒアリング調査スケジュール</a:t>
            </a:r>
            <a:endParaRPr lang="en-GB" altLang="en-GB" dirty="0"/>
          </a:p>
        </p:txBody>
      </p:sp>
      <p:sp>
        <p:nvSpPr>
          <p:cNvPr id="8" name="テキスト プレースホルダー 2"/>
          <p:cNvSpPr>
            <a:spLocks noGrp="1"/>
          </p:cNvSpPr>
          <p:nvPr>
            <p:ph type="body" sz="quarter" idx="15" hasCustomPrompt="1"/>
          </p:nvPr>
        </p:nvSpPr>
        <p:spPr bwMode="gray">
          <a:xfrm>
            <a:off x="417000" y="1008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80000"/>
            <a:ext cx="9072000" cy="615600"/>
          </a:xfrm>
        </p:spPr>
        <p:txBody>
          <a:bodyPr/>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
        <p:nvSpPr>
          <p:cNvPr id="2" name="日付プレースホルダー 1"/>
          <p:cNvSpPr>
            <a:spLocks noGrp="1"/>
          </p:cNvSpPr>
          <p:nvPr>
            <p:ph type="dt" sz="half" idx="16"/>
          </p:nvPr>
        </p:nvSpPr>
        <p:spPr bwMode="gray"/>
        <p:txBody>
          <a:bodyPr/>
          <a:lstStyle>
            <a:lvl1pPr>
              <a:defRPr baseline="0">
                <a:latin typeface="+mn-lt"/>
                <a:ea typeface="+mn-ea"/>
                <a:cs typeface="+mn-cs"/>
                <a:sym typeface="+mn-lt"/>
              </a:defRPr>
            </a:lvl1pPr>
          </a:lstStyle>
          <a:p>
            <a:pPr algn="ctr"/>
            <a:r>
              <a:rPr lang="en-US" altLang="ja-JP"/>
              <a:t>&lt; Confidential &gt;</a:t>
            </a:r>
            <a:endParaRPr lang="en-US" dirty="0"/>
          </a:p>
        </p:txBody>
      </p:sp>
    </p:spTree>
    <p:extLst>
      <p:ext uri="{BB962C8B-B14F-4D97-AF65-F5344CB8AC3E}">
        <p14:creationId xmlns:p14="http://schemas.microsoft.com/office/powerpoint/2010/main" val="1383826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vmlDrawing" Target="../drawings/vmlDrawing1.v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slideLayout" Target="../slideLayouts/slideLayout12.xml"/><Relationship Id="rId7" Type="http://schemas.openxmlformats.org/officeDocument/2006/relationships/tags" Target="../tags/tag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vmlDrawing" Target="../drawings/vmlDrawing11.vml"/><Relationship Id="rId5"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2"/>
            </p:custDataLst>
            <p:extLst>
              <p:ext uri="{D42A27DB-BD31-4B8C-83A1-F6EECF244321}">
                <p14:modId xmlns:p14="http://schemas.microsoft.com/office/powerpoint/2010/main" val="33212149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4831" name="think-cell スライド" r:id="rId13" imgW="563" imgH="564" progId="TCLayout.ActiveDocument.1">
                  <p:embed/>
                </p:oleObj>
              </mc:Choice>
              <mc:Fallback>
                <p:oleObj name="think-cell スライド" r:id="rId13" imgW="563" imgH="564" progId="TCLayout.ActiveDocument.1">
                  <p:embed/>
                  <p:pic>
                    <p:nvPicPr>
                      <p:cNvPr id="0" name=""/>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ja-JP" altLang="en-US"/>
              <a:t>ヒアリング調査スケジュール</a:t>
            </a: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9072000" cy="4824000"/>
          </a:xfrm>
          <a:prstGeom prst="rect">
            <a:avLst/>
          </a:prstGeom>
        </p:spPr>
        <p:txBody>
          <a:bodyPr vert="horz" lIns="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
        <p:nvSpPr>
          <p:cNvPr id="5" name="日付プレースホルダー 4"/>
          <p:cNvSpPr>
            <a:spLocks noGrp="1"/>
          </p:cNvSpPr>
          <p:nvPr>
            <p:ph type="dt" sz="half" idx="2"/>
          </p:nvPr>
        </p:nvSpPr>
        <p:spPr bwMode="gray">
          <a:xfrm>
            <a:off x="4508167" y="6444000"/>
            <a:ext cx="889666"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ea typeface="+mn-ea"/>
                <a:cs typeface="+mn-cs"/>
                <a:sym typeface="+mn-lt"/>
              </a:defRPr>
            </a:lvl1pPr>
          </a:lstStyle>
          <a:p>
            <a:pPr algn="ctr"/>
            <a:r>
              <a:rPr lang="en-US" altLang="ja-JP"/>
              <a:t>&lt; Confidential &gt;</a:t>
            </a:r>
            <a:endParaRPr lang="en-US" dirty="0"/>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11" r:id="rId3"/>
    <p:sldLayoutId id="2147483912" r:id="rId4"/>
    <p:sldLayoutId id="2147483934" r:id="rId5"/>
    <p:sldLayoutId id="2147483936" r:id="rId6"/>
    <p:sldLayoutId id="2147483937" r:id="rId7"/>
    <p:sldLayoutId id="2147483938" r:id="rId8"/>
    <p:sldLayoutId id="2147483939" r:id="rId9"/>
  </p:sldLayoutIdLst>
  <p:hf hdr="0"/>
  <p:txStyles>
    <p:titleStyle>
      <a:lvl1pPr algn="l" defTabSz="990564" rtl="0" eaLnBrk="1" latinLnBrk="0" hangingPunct="1">
        <a:spcBef>
          <a:spcPct val="0"/>
        </a:spcBef>
        <a:buNone/>
        <a:defRPr kumimoji="1" sz="2000" b="1" kern="120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7"/>
            </p:custDataLst>
            <p:extLst>
              <p:ext uri="{D42A27DB-BD31-4B8C-83A1-F6EECF244321}">
                <p14:modId xmlns:p14="http://schemas.microsoft.com/office/powerpoint/2010/main" val="16446553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5071" name="think-cell スライド" r:id="rId8" imgW="563" imgH="564" progId="TCLayout.ActiveDocument.1">
                  <p:embed/>
                </p:oleObj>
              </mc:Choice>
              <mc:Fallback>
                <p:oleObj name="think-cell スライド" r:id="rId8" imgW="563" imgH="564" progId="TCLayout.ActiveDocument.1">
                  <p:embed/>
                  <p:pic>
                    <p:nvPicPr>
                      <p:cNvPr id="0" name=""/>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ja-JP" altLang="en-US"/>
              <a:t>ヒアリング調査スケジュール</a:t>
            </a: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dirty="0">
                <a:solidFill>
                  <a:schemeClr val="tx1"/>
                </a:solidFill>
                <a:latin typeface="+mn-lt"/>
                <a:ea typeface="+mn-ea"/>
                <a:cs typeface="+mn-cs"/>
                <a:sym typeface="+mn-lt"/>
              </a:rPr>
              <a:t>© 2020. For information, contact Deloitte Tohmatsu LLC.</a:t>
            </a:r>
          </a:p>
        </p:txBody>
      </p:sp>
      <p:sp>
        <p:nvSpPr>
          <p:cNvPr id="3" name="テキスト プレースホルダー 2"/>
          <p:cNvSpPr>
            <a:spLocks noGrp="1"/>
          </p:cNvSpPr>
          <p:nvPr>
            <p:ph type="body" idx="1"/>
          </p:nvPr>
        </p:nvSpPr>
        <p:spPr bwMode="gray">
          <a:xfrm>
            <a:off x="417000" y="1476000"/>
            <a:ext cx="9072000" cy="4824000"/>
          </a:xfrm>
          <a:prstGeom prst="rect">
            <a:avLst/>
          </a:prstGeom>
        </p:spPr>
        <p:txBody>
          <a:bodyPr vert="horz" lIns="0" tIns="0" rIns="0" bIns="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
        <p:nvSpPr>
          <p:cNvPr id="5" name="日付プレースホルダー 4"/>
          <p:cNvSpPr>
            <a:spLocks noGrp="1"/>
          </p:cNvSpPr>
          <p:nvPr>
            <p:ph type="dt" sz="half" idx="2"/>
          </p:nvPr>
        </p:nvSpPr>
        <p:spPr bwMode="gray">
          <a:xfrm>
            <a:off x="4508167" y="6444000"/>
            <a:ext cx="889666" cy="169277"/>
          </a:xfrm>
          <a:prstGeom prst="rect">
            <a:avLst/>
          </a:prstGeom>
        </p:spPr>
        <p:txBody>
          <a:bodyPr vert="horz" wrap="none" lIns="0" tIns="0" rIns="0" bIns="0" rtlCol="0" anchor="t" anchorCtr="0">
            <a:spAutoFit/>
          </a:bodyPr>
          <a:lstStyle>
            <a:lvl1pPr algn="l">
              <a:defRPr sz="1100">
                <a:solidFill>
                  <a:srgbClr val="75787B"/>
                </a:solidFill>
                <a:latin typeface="+mn-lt"/>
                <a:ea typeface="+mn-ea"/>
                <a:cs typeface="+mn-cs"/>
                <a:sym typeface="+mn-lt"/>
              </a:defRPr>
            </a:lvl1pPr>
          </a:lstStyle>
          <a:p>
            <a:pPr algn="ctr"/>
            <a:r>
              <a:rPr kumimoji="1" lang="en-US" altLang="ja-JP"/>
              <a:t>&lt; Confidential &gt;</a:t>
            </a:r>
            <a:endParaRPr kumimoji="1" lang="en-US" altLang="ja-JP" dirty="0"/>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Lst>
  <p:hf hdr="0"/>
  <p:txStyles>
    <p:titleStyle>
      <a:lvl1pPr algn="l" defTabSz="990564" rtl="0" eaLnBrk="1" latinLnBrk="0" hangingPunct="1">
        <a:spcBef>
          <a:spcPct val="0"/>
        </a:spcBef>
        <a:buNone/>
        <a:defRPr kumimoji="1" sz="2000" b="1" kern="1200">
          <a:solidFill>
            <a:schemeClr val="tx1"/>
          </a:solidFill>
          <a:latin typeface="+mj-lt"/>
          <a:ea typeface="+mj-ea"/>
          <a:cs typeface="+mj-cs"/>
          <a:sym typeface="+mj-lt"/>
        </a:defRPr>
      </a:lvl1pPr>
    </p:titleStyle>
    <p:bodyStyle>
      <a:lvl1pPr marL="0" indent="0" algn="l" defTabSz="990564" rtl="0" eaLnBrk="1" latinLnBrk="0" hangingPunct="1">
        <a:lnSpc>
          <a:spcPct val="110000"/>
        </a:lnSpc>
        <a:spcBef>
          <a:spcPts val="600"/>
        </a:spcBef>
        <a:spcAft>
          <a:spcPts val="0"/>
        </a:spcAft>
        <a:buSzPct val="100000"/>
        <a:buFont typeface="Arial" panose="020B0604020202020204" pitchFamily="34" charset="0"/>
        <a:buNone/>
        <a:defRPr kumimoji="1" sz="1200" b="0" kern="1200">
          <a:solidFill>
            <a:schemeClr val="tx1"/>
          </a:solidFill>
          <a:latin typeface="+mn-lt"/>
          <a:ea typeface="+mn-ea"/>
          <a:cs typeface="+mn-cs"/>
          <a:sym typeface="+mn-lt"/>
        </a:defRPr>
      </a:lvl1pPr>
      <a:lvl2pPr marL="18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sym typeface="+mn-lt"/>
        </a:defRPr>
      </a:lvl2pPr>
      <a:lvl3pPr marL="36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sym typeface="+mn-lt"/>
        </a:defRPr>
      </a:lvl3pPr>
      <a:lvl4pPr marL="504000" indent="-144000" algn="l" defTabSz="990564" rtl="0" eaLnBrk="1" latinLnBrk="0" hangingPunct="1">
        <a:lnSpc>
          <a:spcPct val="110000"/>
        </a:lnSpc>
        <a:spcBef>
          <a:spcPts val="60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pos="3120">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xmlns="" id="{B5DEA217-8308-4E84-AD7B-7A3CF92C0D52}"/>
              </a:ext>
            </a:extLst>
          </p:cNvPr>
          <p:cNvSpPr/>
          <p:nvPr/>
        </p:nvSpPr>
        <p:spPr bwMode="gray">
          <a:xfrm>
            <a:off x="415925" y="152400"/>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事業名</a:t>
            </a:r>
          </a:p>
        </p:txBody>
      </p:sp>
      <p:sp>
        <p:nvSpPr>
          <p:cNvPr id="5" name="正方形/長方形 4">
            <a:extLst>
              <a:ext uri="{FF2B5EF4-FFF2-40B4-BE49-F238E27FC236}">
                <a16:creationId xmlns:a16="http://schemas.microsoft.com/office/drawing/2014/main" xmlns="" id="{4358D819-195E-405E-A7B4-78872C781CA2}"/>
              </a:ext>
            </a:extLst>
          </p:cNvPr>
          <p:cNvSpPr/>
          <p:nvPr/>
        </p:nvSpPr>
        <p:spPr bwMode="gray">
          <a:xfrm>
            <a:off x="1474017" y="152400"/>
            <a:ext cx="4891949"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XXXXXXXXXXXXXXXXXXXXXXXXXX</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xmlns="" id="{C9B227B7-4828-4A2E-BF92-EF9B97A6415F}"/>
              </a:ext>
            </a:extLst>
          </p:cNvPr>
          <p:cNvSpPr/>
          <p:nvPr/>
        </p:nvSpPr>
        <p:spPr bwMode="gray">
          <a:xfrm>
            <a:off x="6472737" y="152399"/>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dirty="0">
                <a:solidFill>
                  <a:prstClr val="black"/>
                </a:solidFill>
                <a:latin typeface="ＭＳ Ｐゴシック" panose="020B0600070205080204" pitchFamily="50" charset="-128"/>
                <a:ea typeface="ＭＳ Ｐゴシック" panose="020B0600070205080204" pitchFamily="50" charset="-128"/>
                <a:cs typeface="+mn-cs"/>
              </a:rPr>
              <a:t>提案者</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xmlns="" id="{3ABACFE9-B0F4-40A5-AFDE-8EAC2500CF4E}"/>
              </a:ext>
            </a:extLst>
          </p:cNvPr>
          <p:cNvSpPr/>
          <p:nvPr/>
        </p:nvSpPr>
        <p:spPr bwMode="gray">
          <a:xfrm>
            <a:off x="7530829" y="152398"/>
            <a:ext cx="1959246"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 name="正方形/長方形 7">
            <a:extLst>
              <a:ext uri="{FF2B5EF4-FFF2-40B4-BE49-F238E27FC236}">
                <a16:creationId xmlns:a16="http://schemas.microsoft.com/office/drawing/2014/main" xmlns="" id="{0E0BE347-1A47-4AC3-9F93-9B850D9E0706}"/>
              </a:ext>
            </a:extLst>
          </p:cNvPr>
          <p:cNvSpPr/>
          <p:nvPr/>
        </p:nvSpPr>
        <p:spPr bwMode="gray">
          <a:xfrm>
            <a:off x="415924" y="840621"/>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dirty="0">
                <a:solidFill>
                  <a:prstClr val="black"/>
                </a:solidFill>
                <a:latin typeface="ＭＳ Ｐゴシック" panose="020B0600070205080204" pitchFamily="50" charset="-128"/>
                <a:ea typeface="ＭＳ Ｐゴシック" panose="020B0600070205080204" pitchFamily="50" charset="-128"/>
                <a:cs typeface="+mn-cs"/>
              </a:rPr>
              <a:t>事業目的</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正方形/長方形 8">
            <a:extLst>
              <a:ext uri="{FF2B5EF4-FFF2-40B4-BE49-F238E27FC236}">
                <a16:creationId xmlns:a16="http://schemas.microsoft.com/office/drawing/2014/main" xmlns="" id="{74E5FCBE-BBD4-48A1-A2DA-1EEFBFED9577}"/>
              </a:ext>
            </a:extLst>
          </p:cNvPr>
          <p:cNvSpPr/>
          <p:nvPr/>
        </p:nvSpPr>
        <p:spPr bwMode="gray">
          <a:xfrm>
            <a:off x="1474016" y="840621"/>
            <a:ext cx="8016058"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XXXXXXXXXXXXXXXXXXXXXXXXXX</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12" name="グループ化 11"/>
          <p:cNvGrpSpPr/>
          <p:nvPr/>
        </p:nvGrpSpPr>
        <p:grpSpPr>
          <a:xfrm>
            <a:off x="1484102" y="5293275"/>
            <a:ext cx="8016058" cy="1460734"/>
            <a:chOff x="9999870" y="4904560"/>
            <a:chExt cx="9084236" cy="1460734"/>
          </a:xfrm>
        </p:grpSpPr>
        <p:sp>
          <p:nvSpPr>
            <p:cNvPr id="10" name="正方形/長方形 9">
              <a:extLst>
                <a:ext uri="{FF2B5EF4-FFF2-40B4-BE49-F238E27FC236}">
                  <a16:creationId xmlns:a16="http://schemas.microsoft.com/office/drawing/2014/main" xmlns="" id="{E62A8094-D3C6-43A7-88AA-0098D9F3D165}"/>
                </a:ext>
              </a:extLst>
            </p:cNvPr>
            <p:cNvSpPr/>
            <p:nvPr/>
          </p:nvSpPr>
          <p:spPr bwMode="gray">
            <a:xfrm>
              <a:off x="14643720" y="5164221"/>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対象</a:t>
              </a:r>
              <a:endParaRPr kumimoji="1" lang="en-US" altLang="ja-JP" sz="1400" dirty="0">
                <a:solidFill>
                  <a:prstClr val="black"/>
                </a:solidFill>
                <a:latin typeface="ＭＳ Ｐゴシック" panose="020B0600070205080204" pitchFamily="50" charset="-128"/>
                <a:ea typeface="ＭＳ Ｐゴシック" panose="020B0600070205080204" pitchFamily="50" charset="-128"/>
              </a:endParaRPr>
            </a:p>
            <a:p>
              <a:pPr algn="ct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世帯数</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xmlns="" id="{1341DF04-749F-42E3-94C9-4278A1B3C3C3}"/>
                </a:ext>
              </a:extLst>
            </p:cNvPr>
            <p:cNvSpPr/>
            <p:nvPr/>
          </p:nvSpPr>
          <p:spPr bwMode="gray">
            <a:xfrm>
              <a:off x="11057964" y="5173655"/>
              <a:ext cx="3478983"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xmlns="" id="{EA8FDA3E-0DB8-41B2-A6F1-7D9E8AA21AF0}"/>
                </a:ext>
              </a:extLst>
            </p:cNvPr>
            <p:cNvSpPr/>
            <p:nvPr/>
          </p:nvSpPr>
          <p:spPr bwMode="gray">
            <a:xfrm>
              <a:off x="15701814" y="5164221"/>
              <a:ext cx="3372208" cy="579845"/>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 name="正方形/長方形 16">
              <a:extLst>
                <a:ext uri="{FF2B5EF4-FFF2-40B4-BE49-F238E27FC236}">
                  <a16:creationId xmlns:a16="http://schemas.microsoft.com/office/drawing/2014/main" xmlns="" id="{3A553779-E8CC-475A-BF9E-B3A10AD6603D}"/>
                </a:ext>
              </a:extLst>
            </p:cNvPr>
            <p:cNvSpPr/>
            <p:nvPr/>
          </p:nvSpPr>
          <p:spPr bwMode="gray">
            <a:xfrm>
              <a:off x="9999870" y="5176058"/>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対象地域</a:t>
              </a:r>
            </a:p>
          </p:txBody>
        </p:sp>
        <p:sp>
          <p:nvSpPr>
            <p:cNvPr id="38" name="正方形/長方形 37">
              <a:extLst>
                <a:ext uri="{FF2B5EF4-FFF2-40B4-BE49-F238E27FC236}">
                  <a16:creationId xmlns:a16="http://schemas.microsoft.com/office/drawing/2014/main" xmlns="" id="{F9558D7D-4B5D-4341-8C9F-E38A6EBB5724}"/>
                </a:ext>
              </a:extLst>
            </p:cNvPr>
            <p:cNvSpPr/>
            <p:nvPr/>
          </p:nvSpPr>
          <p:spPr bwMode="gray">
            <a:xfrm>
              <a:off x="14653804" y="5783046"/>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再商品化</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の方法</a:t>
              </a:r>
            </a:p>
          </p:txBody>
        </p:sp>
        <p:sp>
          <p:nvSpPr>
            <p:cNvPr id="39" name="正方形/長方形 38">
              <a:extLst>
                <a:ext uri="{FF2B5EF4-FFF2-40B4-BE49-F238E27FC236}">
                  <a16:creationId xmlns:a16="http://schemas.microsoft.com/office/drawing/2014/main" xmlns="" id="{7321C10F-2673-43FC-ABCF-2D6CBF5DBF9F}"/>
                </a:ext>
              </a:extLst>
            </p:cNvPr>
            <p:cNvSpPr/>
            <p:nvPr/>
          </p:nvSpPr>
          <p:spPr bwMode="gray">
            <a:xfrm>
              <a:off x="11068048" y="5792480"/>
              <a:ext cx="3478983"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0" name="正方形/長方形 39">
              <a:extLst>
                <a:ext uri="{FF2B5EF4-FFF2-40B4-BE49-F238E27FC236}">
                  <a16:creationId xmlns:a16="http://schemas.microsoft.com/office/drawing/2014/main" xmlns="" id="{314C9EA9-6F1E-4A62-A532-81A45BB62D51}"/>
                </a:ext>
              </a:extLst>
            </p:cNvPr>
            <p:cNvSpPr/>
            <p:nvPr/>
          </p:nvSpPr>
          <p:spPr bwMode="gray">
            <a:xfrm>
              <a:off x="15711898" y="5783046"/>
              <a:ext cx="3372208" cy="579845"/>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1" name="正方形/長方形 40">
              <a:extLst>
                <a:ext uri="{FF2B5EF4-FFF2-40B4-BE49-F238E27FC236}">
                  <a16:creationId xmlns:a16="http://schemas.microsoft.com/office/drawing/2014/main" xmlns="" id="{2A951C2B-13D3-4E86-BF93-356CF2A2F106}"/>
                </a:ext>
              </a:extLst>
            </p:cNvPr>
            <p:cNvSpPr/>
            <p:nvPr/>
          </p:nvSpPr>
          <p:spPr bwMode="gray">
            <a:xfrm>
              <a:off x="10009954" y="5794883"/>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分別収集物の種類</a:t>
              </a:r>
            </a:p>
          </p:txBody>
        </p:sp>
        <p:sp>
          <p:nvSpPr>
            <p:cNvPr id="66" name="正方形/長方形 65">
              <a:extLst>
                <a:ext uri="{FF2B5EF4-FFF2-40B4-BE49-F238E27FC236}">
                  <a16:creationId xmlns:a16="http://schemas.microsoft.com/office/drawing/2014/main" xmlns="" id="{3A553779-E8CC-475A-BF9E-B3A10AD6603D}"/>
                </a:ext>
              </a:extLst>
            </p:cNvPr>
            <p:cNvSpPr/>
            <p:nvPr/>
          </p:nvSpPr>
          <p:spPr bwMode="gray">
            <a:xfrm>
              <a:off x="9999870" y="4904560"/>
              <a:ext cx="9072806" cy="211248"/>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400" dirty="0" smtClean="0">
                  <a:solidFill>
                    <a:prstClr val="black"/>
                  </a:solidFill>
                  <a:latin typeface="ＭＳ Ｐゴシック" panose="020B0600070205080204" pitchFamily="50" charset="-128"/>
                  <a:ea typeface="ＭＳ Ｐゴシック" panose="020B0600070205080204" pitchFamily="50" charset="-128"/>
                </a:rPr>
                <a:t>最終的に実施しようとする分別収集のイメージ</a:t>
              </a:r>
              <a:endParaRPr kumimoji="1" lang="ja-JP" altLang="en-US" sz="1400" dirty="0">
                <a:solidFill>
                  <a:prstClr val="black"/>
                </a:solidFill>
                <a:latin typeface="ＭＳ Ｐゴシック" panose="020B0600070205080204" pitchFamily="50" charset="-128"/>
                <a:ea typeface="ＭＳ Ｐゴシック" panose="020B0600070205080204" pitchFamily="50" charset="-128"/>
              </a:endParaRPr>
            </a:p>
          </p:txBody>
        </p:sp>
      </p:grpSp>
      <p:sp>
        <p:nvSpPr>
          <p:cNvPr id="3" name="正方形/長方形 2">
            <a:extLst>
              <a:ext uri="{FF2B5EF4-FFF2-40B4-BE49-F238E27FC236}">
                <a16:creationId xmlns:a16="http://schemas.microsoft.com/office/drawing/2014/main" xmlns="" id="{E9AEBBE2-4E04-423E-A86B-66F764244D6E}"/>
              </a:ext>
            </a:extLst>
          </p:cNvPr>
          <p:cNvSpPr/>
          <p:nvPr/>
        </p:nvSpPr>
        <p:spPr bwMode="gray">
          <a:xfrm>
            <a:off x="-1" y="28562"/>
            <a:ext cx="1759132" cy="109516"/>
          </a:xfrm>
          <a:prstGeom prst="rect">
            <a:avLst/>
          </a:prstGeom>
          <a:solidFill>
            <a:srgbClr val="002060"/>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dirty="0">
                <a:ln>
                  <a:noFill/>
                </a:ln>
                <a:solidFill>
                  <a:schemeClr val="bg1"/>
                </a:solidFill>
                <a:effectLst/>
                <a:uLnTx/>
                <a:uFillTx/>
                <a:latin typeface="+mn-lt"/>
                <a:ea typeface="+mn-ea"/>
                <a:cs typeface="+mn-cs"/>
              </a:rPr>
              <a:t>モデル実証事業を行う場合</a:t>
            </a:r>
          </a:p>
        </p:txBody>
      </p:sp>
      <p:sp>
        <p:nvSpPr>
          <p:cNvPr id="42" name="正方形/長方形 41">
            <a:extLst>
              <a:ext uri="{FF2B5EF4-FFF2-40B4-BE49-F238E27FC236}">
                <a16:creationId xmlns:a16="http://schemas.microsoft.com/office/drawing/2014/main" xmlns="" id="{019FCE64-A65A-46E4-80FD-503FED1F5C1A}"/>
              </a:ext>
            </a:extLst>
          </p:cNvPr>
          <p:cNvSpPr/>
          <p:nvPr/>
        </p:nvSpPr>
        <p:spPr bwMode="gray">
          <a:xfrm>
            <a:off x="415924" y="1553600"/>
            <a:ext cx="951321" cy="518857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プラ資源循環法における一括回収・再商品化認定の活用に向けた全体像</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3" name="正方形/長方形 42">
            <a:extLst>
              <a:ext uri="{FF2B5EF4-FFF2-40B4-BE49-F238E27FC236}">
                <a16:creationId xmlns:a16="http://schemas.microsoft.com/office/drawing/2014/main" xmlns="" id="{AC91B640-3BB1-4E29-9EAE-46DFD0A8EBC7}"/>
              </a:ext>
            </a:extLst>
          </p:cNvPr>
          <p:cNvSpPr/>
          <p:nvPr/>
        </p:nvSpPr>
        <p:spPr bwMode="gray">
          <a:xfrm>
            <a:off x="1474016" y="1553600"/>
            <a:ext cx="8016058" cy="3691260"/>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5" name="正方形/長方形 64">
            <a:extLst>
              <a:ext uri="{FF2B5EF4-FFF2-40B4-BE49-F238E27FC236}">
                <a16:creationId xmlns:a16="http://schemas.microsoft.com/office/drawing/2014/main" xmlns="" id="{938A60E8-806B-49CA-9359-2386C95CA69B}"/>
              </a:ext>
            </a:extLst>
          </p:cNvPr>
          <p:cNvSpPr/>
          <p:nvPr/>
        </p:nvSpPr>
        <p:spPr bwMode="gray">
          <a:xfrm>
            <a:off x="1484102" y="1641553"/>
            <a:ext cx="7683515" cy="855462"/>
          </a:xfrm>
          <a:prstGeom prst="rect">
            <a:avLst/>
          </a:prstGeom>
          <a:noFill/>
          <a:ln>
            <a:no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可能な範囲で、一括回収又は再商品化計画に基づく分別収集・リサイクルの実施に向けたスケジュール、各年度において予定される事業内容（本事業による支援内容にとどまらない）</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85750" marR="0" indent="-2857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1297175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p:cNvGrpSpPr/>
          <p:nvPr/>
        </p:nvGrpSpPr>
        <p:grpSpPr>
          <a:xfrm>
            <a:off x="415923" y="3486248"/>
            <a:ext cx="9074150" cy="3113369"/>
            <a:chOff x="415923" y="2687809"/>
            <a:chExt cx="9074150" cy="3911808"/>
          </a:xfrm>
        </p:grpSpPr>
        <p:sp>
          <p:nvSpPr>
            <p:cNvPr id="4" name="正方形/長方形 3">
              <a:extLst>
                <a:ext uri="{FF2B5EF4-FFF2-40B4-BE49-F238E27FC236}">
                  <a16:creationId xmlns:a16="http://schemas.microsoft.com/office/drawing/2014/main" xmlns="" id="{019FCE64-A65A-46E4-80FD-503FED1F5C1A}"/>
                </a:ext>
              </a:extLst>
            </p:cNvPr>
            <p:cNvSpPr/>
            <p:nvPr/>
          </p:nvSpPr>
          <p:spPr bwMode="gray">
            <a:xfrm>
              <a:off x="415923" y="2687809"/>
              <a:ext cx="951321" cy="3911808"/>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分別収集のモデル実証の概要</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xmlns="" id="{AC91B640-3BB1-4E29-9EAE-46DFD0A8EBC7}"/>
                </a:ext>
              </a:extLst>
            </p:cNvPr>
            <p:cNvSpPr/>
            <p:nvPr/>
          </p:nvSpPr>
          <p:spPr bwMode="gray">
            <a:xfrm>
              <a:off x="1474015" y="2716348"/>
              <a:ext cx="8016058" cy="388130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矢印: 五方向 18">
              <a:extLst>
                <a:ext uri="{FF2B5EF4-FFF2-40B4-BE49-F238E27FC236}">
                  <a16:creationId xmlns:a16="http://schemas.microsoft.com/office/drawing/2014/main" xmlns="" id="{58F21D0D-D6B9-48C5-87E2-887F958D3197}"/>
                </a:ext>
              </a:extLst>
            </p:cNvPr>
            <p:cNvSpPr/>
            <p:nvPr/>
          </p:nvSpPr>
          <p:spPr bwMode="gray">
            <a:xfrm>
              <a:off x="2818603" y="2980972"/>
              <a:ext cx="1623282" cy="507067"/>
            </a:xfrm>
            <a:prstGeom prst="homePlate">
              <a:avLst>
                <a:gd name="adj" fmla="val 20227"/>
              </a:avLst>
            </a:prstGeom>
            <a:solidFill>
              <a:schemeClr val="bg1">
                <a:lumMod val="50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n-cs"/>
                </a:rPr>
                <a:t>分別収集</a:t>
              </a:r>
              <a:endParaRPr kumimoji="1" lang="ja-JP" altLang="en-US" sz="12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矢印: 五方向 19">
              <a:extLst>
                <a:ext uri="{FF2B5EF4-FFF2-40B4-BE49-F238E27FC236}">
                  <a16:creationId xmlns:a16="http://schemas.microsoft.com/office/drawing/2014/main" xmlns="" id="{F5075122-6E23-48A1-A03F-6F52FA795DDC}"/>
                </a:ext>
              </a:extLst>
            </p:cNvPr>
            <p:cNvSpPr/>
            <p:nvPr/>
          </p:nvSpPr>
          <p:spPr bwMode="gray">
            <a:xfrm>
              <a:off x="4441885" y="2995294"/>
              <a:ext cx="1623282" cy="507067"/>
            </a:xfrm>
            <a:prstGeom prst="homePlate">
              <a:avLst>
                <a:gd name="adj" fmla="val 20227"/>
              </a:avLst>
            </a:prstGeom>
            <a:solidFill>
              <a:schemeClr val="bg1">
                <a:lumMod val="50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n-cs"/>
                </a:rPr>
                <a:t>選別保管</a:t>
              </a:r>
              <a:endParaRPr kumimoji="1" lang="ja-JP" altLang="en-US" sz="12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 name="矢印: 五方向 20">
              <a:extLst>
                <a:ext uri="{FF2B5EF4-FFF2-40B4-BE49-F238E27FC236}">
                  <a16:creationId xmlns:a16="http://schemas.microsoft.com/office/drawing/2014/main" xmlns="" id="{E39D3077-800D-4B20-BBC9-8479BF410794}"/>
                </a:ext>
              </a:extLst>
            </p:cNvPr>
            <p:cNvSpPr/>
            <p:nvPr/>
          </p:nvSpPr>
          <p:spPr bwMode="gray">
            <a:xfrm>
              <a:off x="6065167" y="2995294"/>
              <a:ext cx="1623282" cy="507067"/>
            </a:xfrm>
            <a:prstGeom prst="homePlate">
              <a:avLst>
                <a:gd name="adj" fmla="val 20227"/>
              </a:avLst>
            </a:prstGeom>
            <a:solidFill>
              <a:schemeClr val="bg1">
                <a:lumMod val="50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n-cs"/>
                </a:rPr>
                <a:t>中間処理</a:t>
              </a:r>
              <a:endParaRPr kumimoji="1" lang="ja-JP" altLang="en-US" sz="12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矢印: 五方向 21">
              <a:extLst>
                <a:ext uri="{FF2B5EF4-FFF2-40B4-BE49-F238E27FC236}">
                  <a16:creationId xmlns:a16="http://schemas.microsoft.com/office/drawing/2014/main" xmlns="" id="{4B295071-E05D-44C3-B3A3-A64A232D28C4}"/>
                </a:ext>
              </a:extLst>
            </p:cNvPr>
            <p:cNvSpPr/>
            <p:nvPr/>
          </p:nvSpPr>
          <p:spPr bwMode="gray">
            <a:xfrm>
              <a:off x="7688449" y="2980972"/>
              <a:ext cx="1623282" cy="507067"/>
            </a:xfrm>
            <a:prstGeom prst="homePlate">
              <a:avLst>
                <a:gd name="adj" fmla="val 20227"/>
              </a:avLst>
            </a:prstGeom>
            <a:solidFill>
              <a:schemeClr val="bg1">
                <a:lumMod val="50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n-cs"/>
                </a:rPr>
                <a:t>再商品化</a:t>
              </a:r>
              <a:endParaRPr kumimoji="1" lang="ja-JP" altLang="en-US" sz="12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10" name="グループ化 9">
              <a:extLst>
                <a:ext uri="{FF2B5EF4-FFF2-40B4-BE49-F238E27FC236}">
                  <a16:creationId xmlns:a16="http://schemas.microsoft.com/office/drawing/2014/main" xmlns="" id="{8C52E9F4-61FC-48C3-A495-480830F79F9D}"/>
                </a:ext>
              </a:extLst>
            </p:cNvPr>
            <p:cNvGrpSpPr/>
            <p:nvPr/>
          </p:nvGrpSpPr>
          <p:grpSpPr>
            <a:xfrm>
              <a:off x="1561103" y="3554704"/>
              <a:ext cx="7750628" cy="2754021"/>
              <a:chOff x="1561103" y="3554704"/>
              <a:chExt cx="7750628" cy="1985213"/>
            </a:xfrm>
          </p:grpSpPr>
          <p:sp>
            <p:nvSpPr>
              <p:cNvPr id="11" name="正方形/長方形 10">
                <a:extLst>
                  <a:ext uri="{FF2B5EF4-FFF2-40B4-BE49-F238E27FC236}">
                    <a16:creationId xmlns:a16="http://schemas.microsoft.com/office/drawing/2014/main" xmlns="" id="{131CA29D-A491-41B0-8732-008A1D8FA79F}"/>
                  </a:ext>
                </a:extLst>
              </p:cNvPr>
              <p:cNvSpPr/>
              <p:nvPr/>
            </p:nvSpPr>
            <p:spPr bwMode="gray">
              <a:xfrm>
                <a:off x="1561103" y="3554704"/>
                <a:ext cx="1197371" cy="637934"/>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実施者の名称</a:t>
                </a:r>
              </a:p>
            </p:txBody>
          </p:sp>
          <p:sp>
            <p:nvSpPr>
              <p:cNvPr id="12" name="正方形/長方形 11">
                <a:extLst>
                  <a:ext uri="{FF2B5EF4-FFF2-40B4-BE49-F238E27FC236}">
                    <a16:creationId xmlns:a16="http://schemas.microsoft.com/office/drawing/2014/main" xmlns="" id="{A37083EC-6441-428A-854A-B51D30C18750}"/>
                  </a:ext>
                </a:extLst>
              </p:cNvPr>
              <p:cNvSpPr/>
              <p:nvPr/>
            </p:nvSpPr>
            <p:spPr bwMode="gray">
              <a:xfrm>
                <a:off x="1561103" y="4228344"/>
                <a:ext cx="1197371" cy="637934"/>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実施方法</a:t>
                </a:r>
              </a:p>
            </p:txBody>
          </p:sp>
          <p:sp>
            <p:nvSpPr>
              <p:cNvPr id="13" name="正方形/長方形 12">
                <a:extLst>
                  <a:ext uri="{FF2B5EF4-FFF2-40B4-BE49-F238E27FC236}">
                    <a16:creationId xmlns:a16="http://schemas.microsoft.com/office/drawing/2014/main" xmlns="" id="{7993E9D8-101C-4C55-83EF-D6F4AF3D230E}"/>
                  </a:ext>
                </a:extLst>
              </p:cNvPr>
              <p:cNvSpPr/>
              <p:nvPr/>
            </p:nvSpPr>
            <p:spPr bwMode="gray">
              <a:xfrm>
                <a:off x="1561103" y="4901983"/>
                <a:ext cx="1197371" cy="637934"/>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既存の実施内容からの変更点</a:t>
                </a:r>
              </a:p>
            </p:txBody>
          </p:sp>
          <p:sp>
            <p:nvSpPr>
              <p:cNvPr id="14" name="正方形/長方形 13">
                <a:extLst>
                  <a:ext uri="{FF2B5EF4-FFF2-40B4-BE49-F238E27FC236}">
                    <a16:creationId xmlns:a16="http://schemas.microsoft.com/office/drawing/2014/main" xmlns="" id="{B832AD38-5AF6-41C0-8D6A-C55CB6F70FAB}"/>
                  </a:ext>
                </a:extLst>
              </p:cNvPr>
              <p:cNvSpPr/>
              <p:nvPr/>
            </p:nvSpPr>
            <p:spPr bwMode="gray">
              <a:xfrm>
                <a:off x="2818603" y="3554704"/>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正方形/長方形 14">
                <a:extLst>
                  <a:ext uri="{FF2B5EF4-FFF2-40B4-BE49-F238E27FC236}">
                    <a16:creationId xmlns:a16="http://schemas.microsoft.com/office/drawing/2014/main" xmlns="" id="{236F5231-E7E2-4C44-9A20-36F38578D55F}"/>
                  </a:ext>
                </a:extLst>
              </p:cNvPr>
              <p:cNvSpPr/>
              <p:nvPr/>
            </p:nvSpPr>
            <p:spPr bwMode="gray">
              <a:xfrm>
                <a:off x="2818603" y="4228344"/>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xmlns="" id="{60073A48-C3B5-458B-8D8C-03B8150E127B}"/>
                  </a:ext>
                </a:extLst>
              </p:cNvPr>
              <p:cNvSpPr/>
              <p:nvPr/>
            </p:nvSpPr>
            <p:spPr bwMode="gray">
              <a:xfrm>
                <a:off x="2818603" y="4901983"/>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 name="正方形/長方形 16">
                <a:extLst>
                  <a:ext uri="{FF2B5EF4-FFF2-40B4-BE49-F238E27FC236}">
                    <a16:creationId xmlns:a16="http://schemas.microsoft.com/office/drawing/2014/main" xmlns="" id="{F3064D99-141F-47D6-95D4-2409A00574D8}"/>
                  </a:ext>
                </a:extLst>
              </p:cNvPr>
              <p:cNvSpPr/>
              <p:nvPr/>
            </p:nvSpPr>
            <p:spPr bwMode="gray">
              <a:xfrm>
                <a:off x="4441885" y="3554704"/>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 name="正方形/長方形 17">
                <a:extLst>
                  <a:ext uri="{FF2B5EF4-FFF2-40B4-BE49-F238E27FC236}">
                    <a16:creationId xmlns:a16="http://schemas.microsoft.com/office/drawing/2014/main" xmlns="" id="{B5065BCA-4C63-42BC-A919-E1A9F838844C}"/>
                  </a:ext>
                </a:extLst>
              </p:cNvPr>
              <p:cNvSpPr/>
              <p:nvPr/>
            </p:nvSpPr>
            <p:spPr bwMode="gray">
              <a:xfrm>
                <a:off x="4441885" y="4228344"/>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 name="正方形/長方形 18">
                <a:extLst>
                  <a:ext uri="{FF2B5EF4-FFF2-40B4-BE49-F238E27FC236}">
                    <a16:creationId xmlns:a16="http://schemas.microsoft.com/office/drawing/2014/main" xmlns="" id="{BA3FD711-A909-41D1-B2DE-92E130F203B5}"/>
                  </a:ext>
                </a:extLst>
              </p:cNvPr>
              <p:cNvSpPr/>
              <p:nvPr/>
            </p:nvSpPr>
            <p:spPr bwMode="gray">
              <a:xfrm>
                <a:off x="4441885" y="4901983"/>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 name="正方形/長方形 19">
                <a:extLst>
                  <a:ext uri="{FF2B5EF4-FFF2-40B4-BE49-F238E27FC236}">
                    <a16:creationId xmlns:a16="http://schemas.microsoft.com/office/drawing/2014/main" xmlns="" id="{B5A2D593-86B2-4909-B9F7-0A1FE6FCFFC8}"/>
                  </a:ext>
                </a:extLst>
              </p:cNvPr>
              <p:cNvSpPr/>
              <p:nvPr/>
            </p:nvSpPr>
            <p:spPr bwMode="gray">
              <a:xfrm>
                <a:off x="6065167" y="3554704"/>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 name="正方形/長方形 20">
                <a:extLst>
                  <a:ext uri="{FF2B5EF4-FFF2-40B4-BE49-F238E27FC236}">
                    <a16:creationId xmlns:a16="http://schemas.microsoft.com/office/drawing/2014/main" xmlns="" id="{43F7A99E-BC35-4B7B-8A2A-4D9320A56F3E}"/>
                  </a:ext>
                </a:extLst>
              </p:cNvPr>
              <p:cNvSpPr/>
              <p:nvPr/>
            </p:nvSpPr>
            <p:spPr bwMode="gray">
              <a:xfrm>
                <a:off x="6065167" y="4228344"/>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xmlns="" id="{8A0DCDD6-15AF-48D3-9659-F1C33D6814C2}"/>
                  </a:ext>
                </a:extLst>
              </p:cNvPr>
              <p:cNvSpPr/>
              <p:nvPr/>
            </p:nvSpPr>
            <p:spPr bwMode="gray">
              <a:xfrm>
                <a:off x="6065167" y="4901983"/>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 name="正方形/長方形 22">
                <a:extLst>
                  <a:ext uri="{FF2B5EF4-FFF2-40B4-BE49-F238E27FC236}">
                    <a16:creationId xmlns:a16="http://schemas.microsoft.com/office/drawing/2014/main" xmlns="" id="{121EEF9D-684E-4C79-93E6-428F427973AE}"/>
                  </a:ext>
                </a:extLst>
              </p:cNvPr>
              <p:cNvSpPr/>
              <p:nvPr/>
            </p:nvSpPr>
            <p:spPr bwMode="gray">
              <a:xfrm>
                <a:off x="7756614" y="3554704"/>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4" name="正方形/長方形 23">
                <a:extLst>
                  <a:ext uri="{FF2B5EF4-FFF2-40B4-BE49-F238E27FC236}">
                    <a16:creationId xmlns:a16="http://schemas.microsoft.com/office/drawing/2014/main" xmlns="" id="{D585FD88-5177-4E6F-B3C2-F6B19AFB33A0}"/>
                  </a:ext>
                </a:extLst>
              </p:cNvPr>
              <p:cNvSpPr/>
              <p:nvPr/>
            </p:nvSpPr>
            <p:spPr bwMode="gray">
              <a:xfrm>
                <a:off x="7756614" y="4228344"/>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xmlns="" id="{A10C56C9-1DE9-4B41-AE79-A6C95D868714}"/>
                  </a:ext>
                </a:extLst>
              </p:cNvPr>
              <p:cNvSpPr/>
              <p:nvPr/>
            </p:nvSpPr>
            <p:spPr bwMode="gray">
              <a:xfrm>
                <a:off x="7756614" y="4901983"/>
                <a:ext cx="1555117" cy="637934"/>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26" name="正方形/長方形 25">
              <a:extLst>
                <a:ext uri="{FF2B5EF4-FFF2-40B4-BE49-F238E27FC236}">
                  <a16:creationId xmlns:a16="http://schemas.microsoft.com/office/drawing/2014/main" xmlns="" id="{938A60E8-806B-49CA-9359-2386C95CA69B}"/>
                </a:ext>
              </a:extLst>
            </p:cNvPr>
            <p:cNvSpPr/>
            <p:nvPr/>
          </p:nvSpPr>
          <p:spPr bwMode="gray">
            <a:xfrm>
              <a:off x="1484101" y="2716348"/>
              <a:ext cx="7683515" cy="329902"/>
            </a:xfrm>
            <a:prstGeom prst="rect">
              <a:avLst/>
            </a:prstGeom>
            <a:noFill/>
            <a:ln>
              <a:no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29" name="正方形/長方形 28">
            <a:extLst>
              <a:ext uri="{FF2B5EF4-FFF2-40B4-BE49-F238E27FC236}">
                <a16:creationId xmlns:a16="http://schemas.microsoft.com/office/drawing/2014/main" xmlns="" id="{019FCE64-A65A-46E4-80FD-503FED1F5C1A}"/>
              </a:ext>
            </a:extLst>
          </p:cNvPr>
          <p:cNvSpPr/>
          <p:nvPr/>
        </p:nvSpPr>
        <p:spPr bwMode="gray">
          <a:xfrm>
            <a:off x="415925" y="215682"/>
            <a:ext cx="951321" cy="3113369"/>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本事業において支援を希望する具体的事項</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xmlns="" id="{4B704EC1-9FCA-4D61-8A19-83F6BDDDF8A4}"/>
              </a:ext>
            </a:extLst>
          </p:cNvPr>
          <p:cNvSpPr/>
          <p:nvPr/>
        </p:nvSpPr>
        <p:spPr bwMode="gray">
          <a:xfrm>
            <a:off x="1484101" y="215682"/>
            <a:ext cx="8016058" cy="3113369"/>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algn="ctr" defTabSz="990564" rtl="0" eaLnBrk="1" fontAlgn="auto" latinLnBrk="0" hangingPunct="1">
              <a:lnSpc>
                <a:spcPct val="100000"/>
              </a:lnSpc>
              <a:spcBef>
                <a:spcPts val="0"/>
              </a:spcBef>
              <a:spcAft>
                <a:spcPts val="0"/>
              </a:spcAft>
              <a:buClrTx/>
              <a:buSzPct val="100000"/>
              <a:tabLst/>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6" name="正方形/長方形 35">
            <a:extLst>
              <a:ext uri="{FF2B5EF4-FFF2-40B4-BE49-F238E27FC236}">
                <a16:creationId xmlns:a16="http://schemas.microsoft.com/office/drawing/2014/main" xmlns="" id="{938A60E8-806B-49CA-9359-2386C95CA69B}"/>
              </a:ext>
            </a:extLst>
          </p:cNvPr>
          <p:cNvSpPr/>
          <p:nvPr/>
        </p:nvSpPr>
        <p:spPr bwMode="gray">
          <a:xfrm>
            <a:off x="1484101" y="309522"/>
            <a:ext cx="7683515" cy="262566"/>
          </a:xfrm>
          <a:prstGeom prst="rect">
            <a:avLst/>
          </a:prstGeom>
          <a:noFill/>
          <a:ln>
            <a:no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0" name="正方形/長方形 29">
            <a:extLst>
              <a:ext uri="{FF2B5EF4-FFF2-40B4-BE49-F238E27FC236}">
                <a16:creationId xmlns:a16="http://schemas.microsoft.com/office/drawing/2014/main" xmlns="" id="{E9AEBBE2-4E04-423E-A86B-66F764244D6E}"/>
              </a:ext>
            </a:extLst>
          </p:cNvPr>
          <p:cNvSpPr/>
          <p:nvPr/>
        </p:nvSpPr>
        <p:spPr bwMode="gray">
          <a:xfrm>
            <a:off x="12017" y="55293"/>
            <a:ext cx="1759132" cy="109516"/>
          </a:xfrm>
          <a:prstGeom prst="rect">
            <a:avLst/>
          </a:prstGeom>
          <a:solidFill>
            <a:srgbClr val="002060"/>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dirty="0">
                <a:ln>
                  <a:noFill/>
                </a:ln>
                <a:solidFill>
                  <a:schemeClr val="bg1"/>
                </a:solidFill>
                <a:effectLst/>
                <a:uLnTx/>
                <a:uFillTx/>
                <a:latin typeface="+mn-lt"/>
                <a:ea typeface="+mn-ea"/>
                <a:cs typeface="+mn-cs"/>
              </a:rPr>
              <a:t>モデル実証事業を行う場合</a:t>
            </a:r>
          </a:p>
        </p:txBody>
      </p:sp>
    </p:spTree>
    <p:extLst>
      <p:ext uri="{BB962C8B-B14F-4D97-AF65-F5344CB8AC3E}">
        <p14:creationId xmlns:p14="http://schemas.microsoft.com/office/powerpoint/2010/main" val="94591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a:extLst>
              <a:ext uri="{FF2B5EF4-FFF2-40B4-BE49-F238E27FC236}">
                <a16:creationId xmlns:a16="http://schemas.microsoft.com/office/drawing/2014/main" xmlns="" id="{65382DAA-62F1-4D5B-9DB4-C339BD9CA7DF}"/>
              </a:ext>
            </a:extLst>
          </p:cNvPr>
          <p:cNvSpPr/>
          <p:nvPr/>
        </p:nvSpPr>
        <p:spPr bwMode="gray">
          <a:xfrm>
            <a:off x="415925" y="1967231"/>
            <a:ext cx="951321" cy="2147442"/>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本事業における支援により期待するアウトプット</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9" name="正方形/長方形 38">
            <a:extLst>
              <a:ext uri="{FF2B5EF4-FFF2-40B4-BE49-F238E27FC236}">
                <a16:creationId xmlns:a16="http://schemas.microsoft.com/office/drawing/2014/main" xmlns="" id="{B867677C-CDA3-4938-B7AF-FA1B5264A5C0}"/>
              </a:ext>
            </a:extLst>
          </p:cNvPr>
          <p:cNvSpPr/>
          <p:nvPr/>
        </p:nvSpPr>
        <p:spPr bwMode="gray">
          <a:xfrm>
            <a:off x="1474017" y="1967231"/>
            <a:ext cx="8016058" cy="2147442"/>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400" dirty="0" smtClean="0">
                <a:solidFill>
                  <a:prstClr val="black"/>
                </a:solidFill>
                <a:latin typeface="ＭＳ Ｐゴシック" panose="020B0600070205080204" pitchFamily="50" charset="-128"/>
                <a:ea typeface="ＭＳ Ｐゴシック" panose="020B0600070205080204" pitchFamily="50" charset="-128"/>
              </a:rPr>
              <a:t>　例：実証を通じた分別収集時の課題の抽出、再商品化の技術的課題の抽出と対応策の検討</a:t>
            </a:r>
            <a:endParaRPr kumimoji="1"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defTabSz="990564" fontAlgn="auto">
              <a:spcBef>
                <a:spcPts val="0"/>
              </a:spcBef>
              <a:spcAft>
                <a:spcPts val="0"/>
              </a:spcAft>
              <a:buSzPct val="100000"/>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再商品化計画の作成に向けた体制構築</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defTabSz="990564" fontAlgn="auto">
              <a:spcBef>
                <a:spcPts val="0"/>
              </a:spcBef>
              <a:spcAft>
                <a:spcPts val="0"/>
              </a:spcAft>
              <a:buSzPct val="100000"/>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再商品化計画実施に当たっての実現可能性の検討</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7" name="正方形/長方形 66">
            <a:extLst>
              <a:ext uri="{FF2B5EF4-FFF2-40B4-BE49-F238E27FC236}">
                <a16:creationId xmlns:a16="http://schemas.microsoft.com/office/drawing/2014/main" xmlns="" id="{08610F49-CBE9-44E6-9A54-BDCCC96DFFE9}"/>
              </a:ext>
            </a:extLst>
          </p:cNvPr>
          <p:cNvSpPr/>
          <p:nvPr/>
        </p:nvSpPr>
        <p:spPr bwMode="gray">
          <a:xfrm>
            <a:off x="415922" y="5866824"/>
            <a:ext cx="963529" cy="726239"/>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dirty="0">
                <a:solidFill>
                  <a:prstClr val="black"/>
                </a:solidFill>
                <a:latin typeface="ＭＳ Ｐゴシック" panose="020B0600070205080204" pitchFamily="50" charset="-128"/>
                <a:ea typeface="ＭＳ Ｐゴシック" panose="020B0600070205080204" pitchFamily="50" charset="-128"/>
                <a:cs typeface="+mn-cs"/>
              </a:rPr>
              <a:t>その他の工夫点</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8" name="正方形/長方形 67">
            <a:extLst>
              <a:ext uri="{FF2B5EF4-FFF2-40B4-BE49-F238E27FC236}">
                <a16:creationId xmlns:a16="http://schemas.microsoft.com/office/drawing/2014/main" xmlns="" id="{1756BB42-52F6-4D9D-AF8F-FDF809269584}"/>
              </a:ext>
            </a:extLst>
          </p:cNvPr>
          <p:cNvSpPr/>
          <p:nvPr/>
        </p:nvSpPr>
        <p:spPr bwMode="gray">
          <a:xfrm>
            <a:off x="1486222" y="5866824"/>
            <a:ext cx="8016058" cy="730826"/>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9" name="正方形/長方形 68">
            <a:extLst>
              <a:ext uri="{FF2B5EF4-FFF2-40B4-BE49-F238E27FC236}">
                <a16:creationId xmlns:a16="http://schemas.microsoft.com/office/drawing/2014/main" xmlns="" id="{F5F96412-DB5B-4F9F-B82A-4612FF300612}"/>
              </a:ext>
            </a:extLst>
          </p:cNvPr>
          <p:cNvSpPr/>
          <p:nvPr/>
        </p:nvSpPr>
        <p:spPr bwMode="gray">
          <a:xfrm>
            <a:off x="415922" y="156000"/>
            <a:ext cx="951321" cy="173423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イメージ図</a:t>
            </a:r>
          </a:p>
        </p:txBody>
      </p:sp>
      <p:sp>
        <p:nvSpPr>
          <p:cNvPr id="70" name="正方形/長方形 69">
            <a:extLst>
              <a:ext uri="{FF2B5EF4-FFF2-40B4-BE49-F238E27FC236}">
                <a16:creationId xmlns:a16="http://schemas.microsoft.com/office/drawing/2014/main" xmlns="" id="{4B704EC1-9FCA-4D61-8A19-83F6BDDDF8A4}"/>
              </a:ext>
            </a:extLst>
          </p:cNvPr>
          <p:cNvSpPr/>
          <p:nvPr/>
        </p:nvSpPr>
        <p:spPr bwMode="gray">
          <a:xfrm>
            <a:off x="1486222" y="156000"/>
            <a:ext cx="8016058" cy="1734229"/>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algn="ctr" defTabSz="990564" rtl="0" eaLnBrk="1" fontAlgn="auto" latinLnBrk="0" hangingPunct="1">
              <a:lnSpc>
                <a:spcPct val="100000"/>
              </a:lnSpc>
              <a:spcBef>
                <a:spcPts val="0"/>
              </a:spcBef>
              <a:spcAft>
                <a:spcPts val="0"/>
              </a:spcAft>
              <a:buClrTx/>
              <a:buSzPct val="100000"/>
              <a:tabLst/>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写真やイメージ図など</a:t>
            </a:r>
          </a:p>
        </p:txBody>
      </p:sp>
      <p:sp>
        <p:nvSpPr>
          <p:cNvPr id="8" name="正方形/長方形 7">
            <a:extLst>
              <a:ext uri="{FF2B5EF4-FFF2-40B4-BE49-F238E27FC236}">
                <a16:creationId xmlns:a16="http://schemas.microsoft.com/office/drawing/2014/main" xmlns="" id="{E38A3EE6-DC01-47B3-940B-4BB3B2206EDE}"/>
              </a:ext>
            </a:extLst>
          </p:cNvPr>
          <p:cNvSpPr/>
          <p:nvPr/>
        </p:nvSpPr>
        <p:spPr bwMode="gray">
          <a:xfrm>
            <a:off x="-1" y="28562"/>
            <a:ext cx="1759132" cy="109516"/>
          </a:xfrm>
          <a:prstGeom prst="rect">
            <a:avLst/>
          </a:prstGeom>
          <a:solidFill>
            <a:srgbClr val="002060"/>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dirty="0">
                <a:ln>
                  <a:noFill/>
                </a:ln>
                <a:solidFill>
                  <a:schemeClr val="bg1"/>
                </a:solidFill>
                <a:effectLst/>
                <a:uLnTx/>
                <a:uFillTx/>
                <a:latin typeface="+mn-lt"/>
                <a:ea typeface="+mn-ea"/>
                <a:cs typeface="+mn-cs"/>
              </a:rPr>
              <a:t>モデル実証事業を行う場合</a:t>
            </a:r>
          </a:p>
        </p:txBody>
      </p:sp>
      <p:sp>
        <p:nvSpPr>
          <p:cNvPr id="9" name="正方形/長方形 8">
            <a:extLst>
              <a:ext uri="{FF2B5EF4-FFF2-40B4-BE49-F238E27FC236}">
                <a16:creationId xmlns:a16="http://schemas.microsoft.com/office/drawing/2014/main" xmlns="" id="{65382DAA-62F1-4D5B-9DB4-C339BD9CA7DF}"/>
              </a:ext>
            </a:extLst>
          </p:cNvPr>
          <p:cNvSpPr/>
          <p:nvPr/>
        </p:nvSpPr>
        <p:spPr bwMode="gray">
          <a:xfrm>
            <a:off x="415922" y="4191675"/>
            <a:ext cx="963529" cy="160664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期待する効果</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xmlns="" id="{B867677C-CDA3-4938-B7AF-FA1B5264A5C0}"/>
              </a:ext>
            </a:extLst>
          </p:cNvPr>
          <p:cNvSpPr/>
          <p:nvPr/>
        </p:nvSpPr>
        <p:spPr bwMode="gray">
          <a:xfrm>
            <a:off x="1486222" y="4191675"/>
            <a:ext cx="8016058" cy="1606646"/>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400" dirty="0" smtClean="0">
                <a:solidFill>
                  <a:prstClr val="black"/>
                </a:solidFill>
                <a:latin typeface="ＭＳ Ｐゴシック" panose="020B0600070205080204" pitchFamily="50" charset="-128"/>
                <a:ea typeface="ＭＳ Ｐゴシック" panose="020B0600070205080204" pitchFamily="50" charset="-128"/>
              </a:rPr>
              <a:t>現状</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と、法第</a:t>
            </a:r>
            <a:r>
              <a:rPr kumimoji="1" lang="en-US" altLang="ja-JP" sz="1400" dirty="0">
                <a:solidFill>
                  <a:prstClr val="black"/>
                </a:solidFill>
                <a:latin typeface="ＭＳ Ｐゴシック" panose="020B0600070205080204" pitchFamily="50" charset="-128"/>
                <a:ea typeface="ＭＳ Ｐゴシック" panose="020B0600070205080204" pitchFamily="50" charset="-128"/>
              </a:rPr>
              <a:t>32</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条または</a:t>
            </a:r>
            <a:r>
              <a:rPr kumimoji="1" lang="en-US" altLang="ja-JP" sz="1400" dirty="0">
                <a:solidFill>
                  <a:prstClr val="black"/>
                </a:solidFill>
                <a:latin typeface="ＭＳ Ｐゴシック" panose="020B0600070205080204" pitchFamily="50" charset="-128"/>
                <a:ea typeface="ＭＳ Ｐゴシック" panose="020B0600070205080204" pitchFamily="50" charset="-128"/>
              </a:rPr>
              <a:t>33</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条に基づく制度を導入した際の目標（リサイクル率の向上・最終処分量や</a:t>
            </a:r>
            <a:r>
              <a:rPr kumimoji="1" lang="ja-JP" altLang="en-US" sz="1400" dirty="0" smtClean="0">
                <a:solidFill>
                  <a:prstClr val="black"/>
                </a:solidFill>
                <a:latin typeface="ＭＳ Ｐゴシック" panose="020B0600070205080204" pitchFamily="50" charset="-128"/>
                <a:ea typeface="ＭＳ Ｐゴシック" panose="020B0600070205080204" pitchFamily="50" charset="-128"/>
              </a:rPr>
              <a:t>単純焼却量</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の低減など）</a:t>
            </a:r>
            <a:endParaRPr kumimoji="1" lang="en-US" altLang="ja-JP" sz="1400" dirty="0">
              <a:solidFill>
                <a:prstClr val="black"/>
              </a:solidFill>
              <a:latin typeface="ＭＳ Ｐゴシック" panose="020B0600070205080204" pitchFamily="50" charset="-128"/>
              <a:ea typeface="ＭＳ Ｐゴシック" panose="020B0600070205080204" pitchFamily="50" charset="-128"/>
            </a:endParaRPr>
          </a:p>
          <a:p>
            <a:pP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プラスチック容器包装及び製品プラスチックの回収量および再商品化量の現状と目標、</a:t>
            </a:r>
            <a:r>
              <a:rPr kumimoji="1" lang="en-US" altLang="ja-JP" sz="1400" dirty="0">
                <a:solidFill>
                  <a:prstClr val="black"/>
                </a:solidFill>
                <a:latin typeface="ＭＳ Ｐゴシック" panose="020B0600070205080204" pitchFamily="50" charset="-128"/>
                <a:ea typeface="ＭＳ Ｐゴシック" panose="020B0600070205080204" pitchFamily="50" charset="-128"/>
              </a:rPr>
              <a:t>CO2</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削減効果など</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4254367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xmlns="" id="{B5DEA217-8308-4E84-AD7B-7A3CF92C0D52}"/>
              </a:ext>
            </a:extLst>
          </p:cNvPr>
          <p:cNvSpPr/>
          <p:nvPr/>
        </p:nvSpPr>
        <p:spPr bwMode="gray">
          <a:xfrm>
            <a:off x="415925" y="152400"/>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事業名</a:t>
            </a:r>
          </a:p>
        </p:txBody>
      </p:sp>
      <p:sp>
        <p:nvSpPr>
          <p:cNvPr id="5" name="正方形/長方形 4">
            <a:extLst>
              <a:ext uri="{FF2B5EF4-FFF2-40B4-BE49-F238E27FC236}">
                <a16:creationId xmlns:a16="http://schemas.microsoft.com/office/drawing/2014/main" xmlns="" id="{4358D819-195E-405E-A7B4-78872C781CA2}"/>
              </a:ext>
            </a:extLst>
          </p:cNvPr>
          <p:cNvSpPr/>
          <p:nvPr/>
        </p:nvSpPr>
        <p:spPr bwMode="gray">
          <a:xfrm>
            <a:off x="1474017" y="152400"/>
            <a:ext cx="4891949"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XXXXXXXXXXXXXXXXXXXXXXXXXX</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xmlns="" id="{C9B227B7-4828-4A2E-BF92-EF9B97A6415F}"/>
              </a:ext>
            </a:extLst>
          </p:cNvPr>
          <p:cNvSpPr/>
          <p:nvPr/>
        </p:nvSpPr>
        <p:spPr bwMode="gray">
          <a:xfrm>
            <a:off x="6472737" y="152399"/>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dirty="0">
                <a:solidFill>
                  <a:prstClr val="black"/>
                </a:solidFill>
                <a:latin typeface="ＭＳ Ｐゴシック" panose="020B0600070205080204" pitchFamily="50" charset="-128"/>
                <a:ea typeface="ＭＳ Ｐゴシック" panose="020B0600070205080204" pitchFamily="50" charset="-128"/>
                <a:cs typeface="+mn-cs"/>
              </a:rPr>
              <a:t>提案者</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xmlns="" id="{3ABACFE9-B0F4-40A5-AFDE-8EAC2500CF4E}"/>
              </a:ext>
            </a:extLst>
          </p:cNvPr>
          <p:cNvSpPr/>
          <p:nvPr/>
        </p:nvSpPr>
        <p:spPr bwMode="gray">
          <a:xfrm>
            <a:off x="7530829" y="152398"/>
            <a:ext cx="1959246"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 name="正方形/長方形 7">
            <a:extLst>
              <a:ext uri="{FF2B5EF4-FFF2-40B4-BE49-F238E27FC236}">
                <a16:creationId xmlns:a16="http://schemas.microsoft.com/office/drawing/2014/main" xmlns="" id="{0E0BE347-1A47-4AC3-9F93-9B850D9E0706}"/>
              </a:ext>
            </a:extLst>
          </p:cNvPr>
          <p:cNvSpPr/>
          <p:nvPr/>
        </p:nvSpPr>
        <p:spPr bwMode="gray">
          <a:xfrm>
            <a:off x="415924" y="849413"/>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dirty="0">
                <a:solidFill>
                  <a:prstClr val="black"/>
                </a:solidFill>
                <a:latin typeface="ＭＳ Ｐゴシック" panose="020B0600070205080204" pitchFamily="50" charset="-128"/>
                <a:ea typeface="ＭＳ Ｐゴシック" panose="020B0600070205080204" pitchFamily="50" charset="-128"/>
                <a:cs typeface="+mn-cs"/>
              </a:rPr>
              <a:t>事業目的</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正方形/長方形 8">
            <a:extLst>
              <a:ext uri="{FF2B5EF4-FFF2-40B4-BE49-F238E27FC236}">
                <a16:creationId xmlns:a16="http://schemas.microsoft.com/office/drawing/2014/main" xmlns="" id="{74E5FCBE-BBD4-48A1-A2DA-1EEFBFED9577}"/>
              </a:ext>
            </a:extLst>
          </p:cNvPr>
          <p:cNvSpPr/>
          <p:nvPr/>
        </p:nvSpPr>
        <p:spPr bwMode="gray">
          <a:xfrm>
            <a:off x="1482914" y="849413"/>
            <a:ext cx="8016058"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XXXXXXXXXXXXXXXXXXXXXXXXXX</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5" name="正方形/長方形 64">
            <a:extLst>
              <a:ext uri="{FF2B5EF4-FFF2-40B4-BE49-F238E27FC236}">
                <a16:creationId xmlns:a16="http://schemas.microsoft.com/office/drawing/2014/main" xmlns="" id="{5D4F09ED-DE84-4C88-9ECA-85F6C9CE8417}"/>
              </a:ext>
            </a:extLst>
          </p:cNvPr>
          <p:cNvSpPr/>
          <p:nvPr/>
        </p:nvSpPr>
        <p:spPr bwMode="gray">
          <a:xfrm>
            <a:off x="-1" y="28562"/>
            <a:ext cx="1759132" cy="109516"/>
          </a:xfrm>
          <a:prstGeom prst="rect">
            <a:avLst/>
          </a:prstGeom>
          <a:solidFill>
            <a:srgbClr val="92D050"/>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dirty="0">
                <a:ln>
                  <a:noFill/>
                </a:ln>
                <a:solidFill>
                  <a:schemeClr val="bg1"/>
                </a:solidFill>
                <a:effectLst/>
                <a:uLnTx/>
                <a:uFillTx/>
                <a:latin typeface="+mn-lt"/>
                <a:ea typeface="+mn-ea"/>
                <a:cs typeface="+mn-cs"/>
              </a:rPr>
              <a:t>モデル実証事業を行わない場合</a:t>
            </a:r>
          </a:p>
        </p:txBody>
      </p:sp>
      <p:grpSp>
        <p:nvGrpSpPr>
          <p:cNvPr id="20" name="グループ化 19"/>
          <p:cNvGrpSpPr/>
          <p:nvPr/>
        </p:nvGrpSpPr>
        <p:grpSpPr>
          <a:xfrm>
            <a:off x="1474016" y="5332813"/>
            <a:ext cx="8016058" cy="1201073"/>
            <a:chOff x="9999870" y="5164221"/>
            <a:chExt cx="9084236" cy="1201073"/>
          </a:xfrm>
        </p:grpSpPr>
        <p:sp>
          <p:nvSpPr>
            <p:cNvPr id="21" name="正方形/長方形 20">
              <a:extLst>
                <a:ext uri="{FF2B5EF4-FFF2-40B4-BE49-F238E27FC236}">
                  <a16:creationId xmlns:a16="http://schemas.microsoft.com/office/drawing/2014/main" xmlns="" id="{E62A8094-D3C6-43A7-88AA-0098D9F3D165}"/>
                </a:ext>
              </a:extLst>
            </p:cNvPr>
            <p:cNvSpPr/>
            <p:nvPr/>
          </p:nvSpPr>
          <p:spPr bwMode="gray">
            <a:xfrm>
              <a:off x="14653803" y="5164221"/>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対象</a:t>
              </a:r>
              <a:endParaRPr kumimoji="1" lang="en-US" altLang="ja-JP" sz="1400" dirty="0">
                <a:solidFill>
                  <a:prstClr val="black"/>
                </a:solidFill>
                <a:latin typeface="ＭＳ Ｐゴシック" panose="020B0600070205080204" pitchFamily="50" charset="-128"/>
                <a:ea typeface="ＭＳ Ｐゴシック" panose="020B0600070205080204" pitchFamily="50" charset="-128"/>
              </a:endParaRPr>
            </a:p>
            <a:p>
              <a:pPr algn="ct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世帯数</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xmlns="" id="{1341DF04-749F-42E3-94C9-4278A1B3C3C3}"/>
                </a:ext>
              </a:extLst>
            </p:cNvPr>
            <p:cNvSpPr/>
            <p:nvPr/>
          </p:nvSpPr>
          <p:spPr bwMode="gray">
            <a:xfrm>
              <a:off x="11057964" y="5173655"/>
              <a:ext cx="3478983"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 name="正方形/長方形 22">
              <a:extLst>
                <a:ext uri="{FF2B5EF4-FFF2-40B4-BE49-F238E27FC236}">
                  <a16:creationId xmlns:a16="http://schemas.microsoft.com/office/drawing/2014/main" xmlns="" id="{EA8FDA3E-0DB8-41B2-A6F1-7D9E8AA21AF0}"/>
                </a:ext>
              </a:extLst>
            </p:cNvPr>
            <p:cNvSpPr/>
            <p:nvPr/>
          </p:nvSpPr>
          <p:spPr bwMode="gray">
            <a:xfrm>
              <a:off x="15701814" y="5164221"/>
              <a:ext cx="3372208" cy="579845"/>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4" name="正方形/長方形 23">
              <a:extLst>
                <a:ext uri="{FF2B5EF4-FFF2-40B4-BE49-F238E27FC236}">
                  <a16:creationId xmlns:a16="http://schemas.microsoft.com/office/drawing/2014/main" xmlns="" id="{3A553779-E8CC-475A-BF9E-B3A10AD6603D}"/>
                </a:ext>
              </a:extLst>
            </p:cNvPr>
            <p:cNvSpPr/>
            <p:nvPr/>
          </p:nvSpPr>
          <p:spPr bwMode="gray">
            <a:xfrm>
              <a:off x="9999870" y="5176058"/>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対象地域</a:t>
              </a:r>
            </a:p>
          </p:txBody>
        </p:sp>
        <p:sp>
          <p:nvSpPr>
            <p:cNvPr id="25" name="正方形/長方形 24">
              <a:extLst>
                <a:ext uri="{FF2B5EF4-FFF2-40B4-BE49-F238E27FC236}">
                  <a16:creationId xmlns:a16="http://schemas.microsoft.com/office/drawing/2014/main" xmlns="" id="{F9558D7D-4B5D-4341-8C9F-E38A6EBB5724}"/>
                </a:ext>
              </a:extLst>
            </p:cNvPr>
            <p:cNvSpPr/>
            <p:nvPr/>
          </p:nvSpPr>
          <p:spPr bwMode="gray">
            <a:xfrm>
              <a:off x="14653804" y="5783046"/>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再商品化の方法</a:t>
              </a:r>
            </a:p>
          </p:txBody>
        </p:sp>
        <p:sp>
          <p:nvSpPr>
            <p:cNvPr id="26" name="正方形/長方形 25">
              <a:extLst>
                <a:ext uri="{FF2B5EF4-FFF2-40B4-BE49-F238E27FC236}">
                  <a16:creationId xmlns:a16="http://schemas.microsoft.com/office/drawing/2014/main" xmlns="" id="{7321C10F-2673-43FC-ABCF-2D6CBF5DBF9F}"/>
                </a:ext>
              </a:extLst>
            </p:cNvPr>
            <p:cNvSpPr/>
            <p:nvPr/>
          </p:nvSpPr>
          <p:spPr bwMode="gray">
            <a:xfrm>
              <a:off x="11068048" y="5792480"/>
              <a:ext cx="3478983" cy="570411"/>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7" name="正方形/長方形 26">
              <a:extLst>
                <a:ext uri="{FF2B5EF4-FFF2-40B4-BE49-F238E27FC236}">
                  <a16:creationId xmlns:a16="http://schemas.microsoft.com/office/drawing/2014/main" xmlns="" id="{314C9EA9-6F1E-4A62-A532-81A45BB62D51}"/>
                </a:ext>
              </a:extLst>
            </p:cNvPr>
            <p:cNvSpPr/>
            <p:nvPr/>
          </p:nvSpPr>
          <p:spPr bwMode="gray">
            <a:xfrm>
              <a:off x="15711898" y="5783046"/>
              <a:ext cx="3372208" cy="579845"/>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xmlns="" id="{2A951C2B-13D3-4E86-BF93-356CF2A2F106}"/>
                </a:ext>
              </a:extLst>
            </p:cNvPr>
            <p:cNvSpPr/>
            <p:nvPr/>
          </p:nvSpPr>
          <p:spPr bwMode="gray">
            <a:xfrm>
              <a:off x="10009954" y="5794883"/>
              <a:ext cx="951321" cy="57041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分別収集物の種類</a:t>
              </a:r>
            </a:p>
          </p:txBody>
        </p:sp>
      </p:grpSp>
      <p:sp>
        <p:nvSpPr>
          <p:cNvPr id="30" name="正方形/長方形 29">
            <a:extLst>
              <a:ext uri="{FF2B5EF4-FFF2-40B4-BE49-F238E27FC236}">
                <a16:creationId xmlns:a16="http://schemas.microsoft.com/office/drawing/2014/main" xmlns="" id="{019FCE64-A65A-46E4-80FD-503FED1F5C1A}"/>
              </a:ext>
            </a:extLst>
          </p:cNvPr>
          <p:cNvSpPr/>
          <p:nvPr/>
        </p:nvSpPr>
        <p:spPr bwMode="gray">
          <a:xfrm>
            <a:off x="415924" y="1553600"/>
            <a:ext cx="951321" cy="497788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プラ資源循環法における一括回収・再商品化認定の活用に向けた全体像</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1" name="正方形/長方形 30">
            <a:extLst>
              <a:ext uri="{FF2B5EF4-FFF2-40B4-BE49-F238E27FC236}">
                <a16:creationId xmlns:a16="http://schemas.microsoft.com/office/drawing/2014/main" xmlns="" id="{AC91B640-3BB1-4E29-9EAE-46DFD0A8EBC7}"/>
              </a:ext>
            </a:extLst>
          </p:cNvPr>
          <p:cNvSpPr/>
          <p:nvPr/>
        </p:nvSpPr>
        <p:spPr bwMode="gray">
          <a:xfrm>
            <a:off x="1474016" y="1553600"/>
            <a:ext cx="8016058" cy="3691260"/>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 name="正方形/長方形 31">
            <a:extLst>
              <a:ext uri="{FF2B5EF4-FFF2-40B4-BE49-F238E27FC236}">
                <a16:creationId xmlns:a16="http://schemas.microsoft.com/office/drawing/2014/main" xmlns="" id="{938A60E8-806B-49CA-9359-2386C95CA69B}"/>
              </a:ext>
            </a:extLst>
          </p:cNvPr>
          <p:cNvSpPr/>
          <p:nvPr/>
        </p:nvSpPr>
        <p:spPr bwMode="gray">
          <a:xfrm>
            <a:off x="1484102" y="1641553"/>
            <a:ext cx="7683515" cy="890632"/>
          </a:xfrm>
          <a:prstGeom prst="rect">
            <a:avLst/>
          </a:prstGeom>
          <a:noFill/>
          <a:ln>
            <a:no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可能な範囲で、一括回収又は再商品化計画に基づく分別収集・リサイクルの実施に向けたスケジュール、各年度において予定される事業内容（本事業による支援内容にとどまらない）</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85750" marR="0" indent="-2857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XXXXXXXX</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416725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a:extLst>
              <a:ext uri="{FF2B5EF4-FFF2-40B4-BE49-F238E27FC236}">
                <a16:creationId xmlns:a16="http://schemas.microsoft.com/office/drawing/2014/main" xmlns="" id="{65382DAA-62F1-4D5B-9DB4-C339BD9CA7DF}"/>
              </a:ext>
            </a:extLst>
          </p:cNvPr>
          <p:cNvSpPr/>
          <p:nvPr/>
        </p:nvSpPr>
        <p:spPr bwMode="gray">
          <a:xfrm>
            <a:off x="415925" y="1967231"/>
            <a:ext cx="951321" cy="3827178"/>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期待する</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効果</a:t>
            </a:r>
          </a:p>
        </p:txBody>
      </p:sp>
      <p:sp>
        <p:nvSpPr>
          <p:cNvPr id="39" name="正方形/長方形 38">
            <a:extLst>
              <a:ext uri="{FF2B5EF4-FFF2-40B4-BE49-F238E27FC236}">
                <a16:creationId xmlns:a16="http://schemas.microsoft.com/office/drawing/2014/main" xmlns="" id="{B867677C-CDA3-4938-B7AF-FA1B5264A5C0}"/>
              </a:ext>
            </a:extLst>
          </p:cNvPr>
          <p:cNvSpPr/>
          <p:nvPr/>
        </p:nvSpPr>
        <p:spPr bwMode="gray">
          <a:xfrm>
            <a:off x="1474017" y="1967231"/>
            <a:ext cx="8016058" cy="3827178"/>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現状と、法第</a:t>
            </a:r>
            <a:r>
              <a:rPr kumimoji="1" lang="en-US" altLang="ja-JP" sz="1400" dirty="0">
                <a:solidFill>
                  <a:prstClr val="black"/>
                </a:solidFill>
                <a:latin typeface="ＭＳ Ｐゴシック" panose="020B0600070205080204" pitchFamily="50" charset="-128"/>
                <a:ea typeface="ＭＳ Ｐゴシック" panose="020B0600070205080204" pitchFamily="50" charset="-128"/>
              </a:rPr>
              <a:t>32</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条または</a:t>
            </a:r>
            <a:r>
              <a:rPr kumimoji="1" lang="en-US" altLang="ja-JP" sz="1400" dirty="0">
                <a:solidFill>
                  <a:prstClr val="black"/>
                </a:solidFill>
                <a:latin typeface="ＭＳ Ｐゴシック" panose="020B0600070205080204" pitchFamily="50" charset="-128"/>
                <a:ea typeface="ＭＳ Ｐゴシック" panose="020B0600070205080204" pitchFamily="50" charset="-128"/>
              </a:rPr>
              <a:t>33</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条に基づく制度を導入した際の目標（リサイクル率の向上・最終処分量や単純焼却量の低減など）</a:t>
            </a:r>
            <a:endParaRPr kumimoji="1" lang="en-US" altLang="ja-JP" sz="1400" dirty="0">
              <a:solidFill>
                <a:prstClr val="black"/>
              </a:solidFill>
              <a:latin typeface="ＭＳ Ｐゴシック" panose="020B0600070205080204" pitchFamily="50" charset="-128"/>
              <a:ea typeface="ＭＳ Ｐゴシック" panose="020B0600070205080204" pitchFamily="50" charset="-128"/>
            </a:endParaRPr>
          </a:p>
          <a:p>
            <a:pPr defTabSz="990564" fontAlgn="auto">
              <a:spcBef>
                <a:spcPts val="0"/>
              </a:spcBef>
              <a:spcAft>
                <a:spcPts val="0"/>
              </a:spcAft>
              <a:buSzPct val="100000"/>
            </a:pPr>
            <a:r>
              <a:rPr kumimoji="1" lang="ja-JP" altLang="en-US" sz="1400" dirty="0">
                <a:solidFill>
                  <a:prstClr val="black"/>
                </a:solidFill>
                <a:latin typeface="ＭＳ Ｐゴシック" panose="020B0600070205080204" pitchFamily="50" charset="-128"/>
                <a:ea typeface="ＭＳ Ｐゴシック" panose="020B0600070205080204" pitchFamily="50" charset="-128"/>
              </a:rPr>
              <a:t>プラスチック容器包装及び製品プラスチックの回収量および再商品化量の現状と目標、</a:t>
            </a:r>
            <a:r>
              <a:rPr kumimoji="1" lang="en-US" altLang="ja-JP" sz="1400" dirty="0">
                <a:solidFill>
                  <a:prstClr val="black"/>
                </a:solidFill>
                <a:latin typeface="ＭＳ Ｐゴシック" panose="020B0600070205080204" pitchFamily="50" charset="-128"/>
                <a:ea typeface="ＭＳ Ｐゴシック" panose="020B0600070205080204" pitchFamily="50" charset="-128"/>
              </a:rPr>
              <a:t>CO2</a:t>
            </a:r>
            <a:r>
              <a:rPr kumimoji="1" lang="ja-JP" altLang="en-US" sz="1400">
                <a:solidFill>
                  <a:prstClr val="black"/>
                </a:solidFill>
                <a:latin typeface="ＭＳ Ｐゴシック" panose="020B0600070205080204" pitchFamily="50" charset="-128"/>
                <a:ea typeface="ＭＳ Ｐゴシック" panose="020B0600070205080204" pitchFamily="50" charset="-128"/>
              </a:rPr>
              <a:t>削減効果など</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7" name="正方形/長方形 66">
            <a:extLst>
              <a:ext uri="{FF2B5EF4-FFF2-40B4-BE49-F238E27FC236}">
                <a16:creationId xmlns:a16="http://schemas.microsoft.com/office/drawing/2014/main" xmlns="" id="{08610F49-CBE9-44E6-9A54-BDCCC96DFFE9}"/>
              </a:ext>
            </a:extLst>
          </p:cNvPr>
          <p:cNvSpPr/>
          <p:nvPr/>
        </p:nvSpPr>
        <p:spPr bwMode="gray">
          <a:xfrm>
            <a:off x="415922" y="5871410"/>
            <a:ext cx="951321" cy="726239"/>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dirty="0">
                <a:solidFill>
                  <a:prstClr val="black"/>
                </a:solidFill>
                <a:latin typeface="ＭＳ Ｐゴシック" panose="020B0600070205080204" pitchFamily="50" charset="-128"/>
                <a:ea typeface="ＭＳ Ｐゴシック" panose="020B0600070205080204" pitchFamily="50" charset="-128"/>
                <a:cs typeface="+mn-cs"/>
              </a:rPr>
              <a:t>その他の工夫点</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8" name="正方形/長方形 67">
            <a:extLst>
              <a:ext uri="{FF2B5EF4-FFF2-40B4-BE49-F238E27FC236}">
                <a16:creationId xmlns:a16="http://schemas.microsoft.com/office/drawing/2014/main" xmlns="" id="{1756BB42-52F6-4D9D-AF8F-FDF809269584}"/>
              </a:ext>
            </a:extLst>
          </p:cNvPr>
          <p:cNvSpPr/>
          <p:nvPr/>
        </p:nvSpPr>
        <p:spPr bwMode="gray">
          <a:xfrm>
            <a:off x="1474014" y="5866824"/>
            <a:ext cx="8016058" cy="730826"/>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XXXX</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9" name="正方形/長方形 68">
            <a:extLst>
              <a:ext uri="{FF2B5EF4-FFF2-40B4-BE49-F238E27FC236}">
                <a16:creationId xmlns:a16="http://schemas.microsoft.com/office/drawing/2014/main" xmlns="" id="{F5F96412-DB5B-4F9F-B82A-4612FF300612}"/>
              </a:ext>
            </a:extLst>
          </p:cNvPr>
          <p:cNvSpPr/>
          <p:nvPr/>
        </p:nvSpPr>
        <p:spPr bwMode="gray">
          <a:xfrm>
            <a:off x="428130" y="156000"/>
            <a:ext cx="951321" cy="173423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イメージ図</a:t>
            </a:r>
          </a:p>
        </p:txBody>
      </p:sp>
      <p:sp>
        <p:nvSpPr>
          <p:cNvPr id="70" name="正方形/長方形 69">
            <a:extLst>
              <a:ext uri="{FF2B5EF4-FFF2-40B4-BE49-F238E27FC236}">
                <a16:creationId xmlns:a16="http://schemas.microsoft.com/office/drawing/2014/main" xmlns="" id="{4B704EC1-9FCA-4D61-8A19-83F6BDDDF8A4}"/>
              </a:ext>
            </a:extLst>
          </p:cNvPr>
          <p:cNvSpPr/>
          <p:nvPr/>
        </p:nvSpPr>
        <p:spPr bwMode="gray">
          <a:xfrm>
            <a:off x="1486222" y="156000"/>
            <a:ext cx="8016058" cy="1734229"/>
          </a:xfrm>
          <a:prstGeom prst="rect">
            <a:avLst/>
          </a:prstGeom>
          <a:ln>
            <a:solidFill>
              <a:schemeClr val="bg1">
                <a:lumMod val="85000"/>
              </a:schemeClr>
            </a:solidFill>
            <a:headEnd/>
            <a:tailEn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algn="ctr" defTabSz="990564" rtl="0" eaLnBrk="1" fontAlgn="auto" latinLnBrk="0" hangingPunct="1">
              <a:lnSpc>
                <a:spcPct val="100000"/>
              </a:lnSpc>
              <a:spcBef>
                <a:spcPts val="0"/>
              </a:spcBef>
              <a:spcAft>
                <a:spcPts val="0"/>
              </a:spcAft>
              <a:buClrTx/>
              <a:buSzPct val="100000"/>
              <a:tabLst/>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写真やイメージ図など</a:t>
            </a:r>
          </a:p>
        </p:txBody>
      </p:sp>
      <p:sp>
        <p:nvSpPr>
          <p:cNvPr id="8" name="正方形/長方形 7">
            <a:extLst>
              <a:ext uri="{FF2B5EF4-FFF2-40B4-BE49-F238E27FC236}">
                <a16:creationId xmlns:a16="http://schemas.microsoft.com/office/drawing/2014/main" xmlns="" id="{853084EE-0E88-4E9A-AD9C-22744CFEECF3}"/>
              </a:ext>
            </a:extLst>
          </p:cNvPr>
          <p:cNvSpPr/>
          <p:nvPr/>
        </p:nvSpPr>
        <p:spPr bwMode="gray">
          <a:xfrm>
            <a:off x="-1" y="28562"/>
            <a:ext cx="1759132" cy="109516"/>
          </a:xfrm>
          <a:prstGeom prst="rect">
            <a:avLst/>
          </a:prstGeom>
          <a:solidFill>
            <a:srgbClr val="92D050"/>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dirty="0">
                <a:ln>
                  <a:noFill/>
                </a:ln>
                <a:solidFill>
                  <a:schemeClr val="bg1"/>
                </a:solidFill>
                <a:effectLst/>
                <a:uLnTx/>
                <a:uFillTx/>
                <a:latin typeface="+mn-lt"/>
                <a:ea typeface="+mn-ea"/>
                <a:cs typeface="+mn-cs"/>
              </a:rPr>
              <a:t>モデル実証事業を行わない場合</a:t>
            </a:r>
          </a:p>
        </p:txBody>
      </p:sp>
    </p:spTree>
    <p:extLst>
      <p:ext uri="{BB962C8B-B14F-4D97-AF65-F5344CB8AC3E}">
        <p14:creationId xmlns:p14="http://schemas.microsoft.com/office/powerpoint/2010/main" val="24758921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社内限定テンプレート_社内資料用_202007">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xmlns="" name="【提出用】ヒアリング調査スケジュール（詳細版）0312.potx" id="{6159BB27-4CDF-4A65-8653-E1A7D4D51648}" vid="{7BA283A8-9B55-42B1-9FAD-D89675208E89}"/>
    </a:ext>
  </a:extLst>
</a:theme>
</file>

<file path=ppt/theme/theme2.xml><?xml version="1.0" encoding="utf-8"?>
<a:theme xmlns:a="http://schemas.openxmlformats.org/drawingml/2006/main" name="社内限定テンプレート_社内資料用_202007_補足版">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xmlns="" name="【提出用】ヒアリング調査スケジュール（詳細版）0312.potx" id="{6159BB27-4CDF-4A65-8653-E1A7D4D51648}" vid="{0163324A-756B-414F-B2A1-A43442F7C703}"/>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4A0368B919328448C9520729EB4A7FC" ma:contentTypeVersion="8" ma:contentTypeDescription="新しいドキュメントを作成します。" ma:contentTypeScope="" ma:versionID="437d385e5a5bc1ed694f46e3231b0118">
  <xsd:schema xmlns:xsd="http://www.w3.org/2001/XMLSchema" xmlns:xs="http://www.w3.org/2001/XMLSchema" xmlns:p="http://schemas.microsoft.com/office/2006/metadata/properties" xmlns:ns2="d85873de-b8be-4df4-a300-546a7b4a6c88" xmlns:ns3="e4db38df-0e17-4112-ae68-23807dbc1b79" targetNamespace="http://schemas.microsoft.com/office/2006/metadata/properties" ma:root="true" ma:fieldsID="8bf86398c6789f505fee19902b038f5c" ns2:_="" ns3:_="">
    <xsd:import namespace="d85873de-b8be-4df4-a300-546a7b4a6c88"/>
    <xsd:import namespace="e4db38df-0e17-4112-ae68-23807dbc1b79"/>
    <xsd:element name="properties">
      <xsd:complexType>
        <xsd:sequence>
          <xsd:element name="documentManagement">
            <xsd:complexType>
              <xsd:all>
                <xsd:element ref="ns2:_x8aac__x660e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5873de-b8be-4df4-a300-546a7b4a6c88" elementFormDefault="qualified">
    <xsd:import namespace="http://schemas.microsoft.com/office/2006/documentManagement/types"/>
    <xsd:import namespace="http://schemas.microsoft.com/office/infopath/2007/PartnerControls"/>
    <xsd:element name="_x8aac__x660e_" ma:index="4" nillable="true" ma:displayName="説明" ma:internalName="_x8aac__x660e_"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db38df-0e17-4112-ae68-23807dbc1b79" elementFormDefault="qualified">
    <xsd:import namespace="http://schemas.microsoft.com/office/2006/documentManagement/types"/>
    <xsd:import namespace="http://schemas.microsoft.com/office/infopath/2007/PartnerControls"/>
    <xsd:element name="SharedWithUsers" ma:index="9"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コンテンツ タイプ"/>
        <xsd:element ref="dc:title" minOccurs="0" maxOccurs="1" ma:index="3"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8aac__x660e_ xmlns="d85873de-b8be-4df4-a300-546a7b4a6c88" xsi:nil="true"/>
  </documentManagement>
</p:properties>
</file>

<file path=customXml/itemProps1.xml><?xml version="1.0" encoding="utf-8"?>
<ds:datastoreItem xmlns:ds="http://schemas.openxmlformats.org/officeDocument/2006/customXml" ds:itemID="{A74C5788-B531-4DB9-8017-DFFD5DEB90C5}">
  <ds:schemaRefs>
    <ds:schemaRef ds:uri="http://schemas.microsoft.com/sharepoint/v3/contenttype/forms"/>
  </ds:schemaRefs>
</ds:datastoreItem>
</file>

<file path=customXml/itemProps2.xml><?xml version="1.0" encoding="utf-8"?>
<ds:datastoreItem xmlns:ds="http://schemas.openxmlformats.org/officeDocument/2006/customXml" ds:itemID="{7BB8AFCF-B713-4B5B-A48E-72AE9B230A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5873de-b8be-4df4-a300-546a7b4a6c88"/>
    <ds:schemaRef ds:uri="e4db38df-0e17-4112-ae68-23807dbc1b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7897FB-EBBE-4945-A2D6-B2747748A605}">
  <ds:schemaRefs>
    <ds:schemaRef ds:uri="http://schemas.microsoft.com/office/infopath/2007/PartnerControls"/>
    <ds:schemaRef ds:uri="http://schemas.microsoft.com/office/2006/metadata/properties"/>
    <ds:schemaRef ds:uri="http://schemas.microsoft.com/office/2006/documentManagement/types"/>
    <ds:schemaRef ds:uri="e4db38df-0e17-4112-ae68-23807dbc1b79"/>
    <ds:schemaRef ds:uri="http://schemas.openxmlformats.org/package/2006/metadata/core-properties"/>
    <ds:schemaRef ds:uri="d85873de-b8be-4df4-a300-546a7b4a6c88"/>
    <ds:schemaRef ds:uri="http://purl.org/dc/elements/1.1/"/>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【提出用】ヒアリング調査スケジュール（詳細版）0312</Template>
  <TotalTime>4687</TotalTime>
  <Words>380</Words>
  <Application>Microsoft Office PowerPoint</Application>
  <PresentationFormat>A4 210 x 297 mm</PresentationFormat>
  <Paragraphs>83</Paragraphs>
  <Slides>5</Slides>
  <Notes>0</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5</vt:i4>
      </vt:variant>
    </vt:vector>
  </HeadingPairs>
  <TitlesOfParts>
    <vt:vector size="8" baseType="lpstr">
      <vt:lpstr>社内限定テンプレート_社内資料用_202007</vt:lpstr>
      <vt:lpstr>社内限定テンプレート_社内資料用_202007_補足版</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製造事業者へのヒアリング調査及び提供事業者のアポ取りは年度内に完了し、 提供事業者へのヒアリング調査を4月中旬に終えるスケジュールを想定</dc:title>
  <dc:creator>林 亜有子</dc:creator>
  <cp:keywords>cf</cp:keywords>
  <cp:lastModifiedBy>jwma_22</cp:lastModifiedBy>
  <cp:revision>39</cp:revision>
  <dcterms:created xsi:type="dcterms:W3CDTF">2021-03-12T06:44:18Z</dcterms:created>
  <dcterms:modified xsi:type="dcterms:W3CDTF">2021-07-05T01:19:32Z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0x01010004A0368B919328448C9520729EB4A7FC</vt:lpwstr>
  </property>
</Properties>
</file>